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4" r:id="rId3"/>
    <p:sldId id="274" r:id="rId4"/>
    <p:sldId id="276" r:id="rId5"/>
    <p:sldId id="275" r:id="rId6"/>
    <p:sldId id="277" r:id="rId7"/>
    <p:sldId id="281" r:id="rId8"/>
    <p:sldId id="278" r:id="rId9"/>
    <p:sldId id="280" r:id="rId10"/>
    <p:sldId id="279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69" d="100"/>
          <a:sy n="69" d="100"/>
        </p:scale>
        <p:origin x="2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4DB50-93A3-489F-B04C-B7C0E9613E3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2C6FB-F399-4887-88E6-D91295533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3B88B-344A-4205-95CB-C8249D04A765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FD0B7-6D0A-485B-AF28-72CD1EC76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584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-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758"/>
            <a:ext cx="12192000" cy="1223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43" y="5916383"/>
            <a:ext cx="3170049" cy="94161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31371" y="6224501"/>
            <a:ext cx="55686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200" i="1" dirty="0" smtClean="0">
                <a:solidFill>
                  <a:schemeClr val="bg1">
                    <a:lumMod val="50000"/>
                  </a:schemeClr>
                </a:solidFill>
              </a:rPr>
              <a:t>We acknowledge the Noongar people as Traditional Custodians </a:t>
            </a:r>
            <a:br>
              <a:rPr lang="en-AU" sz="12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AU" sz="1200" i="1" dirty="0" smtClean="0">
                <a:solidFill>
                  <a:schemeClr val="bg1">
                    <a:lumMod val="50000"/>
                  </a:schemeClr>
                </a:solidFill>
              </a:rPr>
              <a:t>of this land and pay our respects to all Elders past and present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2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Page-Colou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8" y="6309320"/>
            <a:ext cx="2966197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FLORA, FAUNA + BIODIVERSITY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32249" cy="618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29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Page-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8" y="6309320"/>
            <a:ext cx="2966197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FLORA, FAUNA + BIODIVERSITY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22094" cy="61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01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Page-Colou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8" y="6309320"/>
            <a:ext cx="2638671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SUSTAINABLE AGRICULTURE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32249" cy="618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7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Page-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8" y="6309320"/>
            <a:ext cx="2638671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SUSTAINABLE AGRICULTURE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22094" cy="61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24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Page-Colou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8" y="6309320"/>
            <a:ext cx="223484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 + SCIENCE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32249" cy="618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07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Page-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8" y="6309320"/>
            <a:ext cx="223484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 + SCIENCE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22094" cy="61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8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-Colour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758"/>
            <a:ext cx="12192000" cy="12236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31371" y="6224501"/>
            <a:ext cx="55686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AU" sz="1200" i="1" dirty="0" smtClean="0">
                <a:solidFill>
                  <a:schemeClr val="bg1">
                    <a:lumMod val="50000"/>
                  </a:schemeClr>
                </a:solidFill>
              </a:rPr>
              <a:t>We acknowledge the Noongar people as Traditional Custodians </a:t>
            </a:r>
            <a:br>
              <a:rPr lang="en-AU" sz="12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AU" sz="1200" i="1" dirty="0" smtClean="0">
                <a:solidFill>
                  <a:schemeClr val="bg1">
                    <a:lumMod val="50000"/>
                  </a:schemeClr>
                </a:solidFill>
              </a:rPr>
              <a:t>of this land and pay our respects to all Elders past and present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1571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5916383"/>
            <a:ext cx="3200400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16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01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1571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22094" cy="6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666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1571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22094" cy="61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05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-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1571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32249" cy="61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86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Page-Colou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8" y="6309320"/>
            <a:ext cx="269798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WETLANDS AND WATERWAYS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32249" cy="618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55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Page-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40398" y="6309320"/>
            <a:ext cx="2414251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WETLANDS + WATERWAYS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22094" cy="61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5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Page-Colou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7" y="6309320"/>
            <a:ext cx="412689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PEOPLE, CULTURE + INTEGRATED PROJECTS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32249" cy="6183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Page-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0397" y="6309320"/>
            <a:ext cx="4126899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PEOPLE, CULTURE </a:t>
            </a:r>
            <a:r>
              <a:rPr kumimoji="0" lang="en-AU" sz="1200" b="0" i="0" u="none" strike="noStrike" kern="1200" cap="none" spc="300" normalizeH="0" baseline="0" noProof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INTEGRATED </a:t>
            </a:r>
            <a:r>
              <a:rPr kumimoji="0" lang="en-AU" sz="1200" b="0" i="0" u="none" strike="noStrike" kern="1200" cap="none" spc="30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PROJECTS</a:t>
            </a:r>
            <a:endParaRPr kumimoji="0" lang="en-US" sz="1200" b="0" i="0" u="none" strike="noStrike" kern="1200" cap="none" spc="30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021288"/>
            <a:ext cx="2222094" cy="615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3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97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83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49" r:id="rId3"/>
    <p:sldLayoutId id="2147483653" r:id="rId4"/>
    <p:sldLayoutId id="2147483654" r:id="rId5"/>
    <p:sldLayoutId id="2147483655" r:id="rId6"/>
    <p:sldLayoutId id="2147483660" r:id="rId7"/>
    <p:sldLayoutId id="2147483656" r:id="rId8"/>
    <p:sldLayoutId id="2147483661" r:id="rId9"/>
    <p:sldLayoutId id="2147483657" r:id="rId10"/>
    <p:sldLayoutId id="2147483662" r:id="rId11"/>
    <p:sldLayoutId id="2147483658" r:id="rId12"/>
    <p:sldLayoutId id="2147483663" r:id="rId13"/>
    <p:sldLayoutId id="2147483659" r:id="rId14"/>
    <p:sldLayoutId id="2147483664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451484" y="1844824"/>
            <a:ext cx="9073008" cy="1470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Developing the Serpentine &amp; Murray River Action Plans</a:t>
            </a:r>
            <a:br>
              <a:rPr lang="en-A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A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1544" y="3645024"/>
            <a:ext cx="7992888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2400" b="1" dirty="0" smtClean="0">
                <a:solidFill>
                  <a:prstClr val="white"/>
                </a:solidFill>
              </a:rPr>
              <a:t>16 June 2022</a:t>
            </a:r>
          </a:p>
          <a:p>
            <a:pPr algn="ctr"/>
            <a:r>
              <a:rPr lang="en-AU" sz="2400" dirty="0" smtClean="0">
                <a:solidFill>
                  <a:schemeClr val="bg1"/>
                </a:solidFill>
              </a:rPr>
              <a:t>Jesse Rowley, Healthy Waterways Officer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116632"/>
            <a:ext cx="105131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smtClean="0">
                <a:solidFill>
                  <a:schemeClr val="accent1"/>
                </a:solidFill>
              </a:rPr>
              <a:t>Take Home Messages &amp; Thank </a:t>
            </a:r>
            <a:r>
              <a:rPr lang="en-AU" sz="3600" b="1" dirty="0" err="1" smtClean="0">
                <a:solidFill>
                  <a:schemeClr val="accent1"/>
                </a:solidFill>
              </a:rPr>
              <a:t>You’s</a:t>
            </a:r>
            <a:endParaRPr lang="en-AU" sz="36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7597" y="1412776"/>
            <a:ext cx="10225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ct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b="1" dirty="0" smtClean="0"/>
              <a:t>River Action Plans are the first step in the process to improve our Serpentine &amp; Murray Rivers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9814" y="1803794"/>
            <a:ext cx="10225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b="1" dirty="0" smtClean="0"/>
              <a:t>These are documents to be used by all organisations and the wider community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6954" y="2188266"/>
            <a:ext cx="10225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b="1" dirty="0" smtClean="0"/>
              <a:t>PHCC are implementing priority actions outlined in the Serpentine River Action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6954" y="2582162"/>
            <a:ext cx="10225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sz="2000" b="1" dirty="0" err="1" smtClean="0"/>
              <a:t>Rakali’s</a:t>
            </a:r>
            <a:r>
              <a:rPr lang="en-AU" sz="2000" b="1" dirty="0" smtClean="0"/>
              <a:t> are awesome and we need to find more ways to protect them into the future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9576" y="3212976"/>
            <a:ext cx="69127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000" b="1" dirty="0" smtClean="0">
                <a:solidFill>
                  <a:schemeClr val="accent3"/>
                </a:solidFill>
              </a:rPr>
              <a:t>Thank you to PHCC, </a:t>
            </a:r>
            <a:r>
              <a:rPr lang="en-AU" sz="2000" b="1" dirty="0" err="1" smtClean="0">
                <a:solidFill>
                  <a:schemeClr val="accent3"/>
                </a:solidFill>
              </a:rPr>
              <a:t>Urbaqua</a:t>
            </a:r>
            <a:r>
              <a:rPr lang="en-AU" sz="2000" b="1" dirty="0" smtClean="0">
                <a:solidFill>
                  <a:schemeClr val="accent3"/>
                </a:solidFill>
              </a:rPr>
              <a:t> and other volunteers and staff for helping develop the River Action Plans!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6864" y="3933056"/>
            <a:ext cx="80175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000" b="1" dirty="0" smtClean="0">
                <a:solidFill>
                  <a:schemeClr val="accent3"/>
                </a:solidFill>
              </a:rPr>
              <a:t>Thank you Dept. of Water and Environmental Regulation – Michael Kenrick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69964"/>
            <a:ext cx="3071664" cy="2299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54" y="4569964"/>
            <a:ext cx="3091582" cy="23154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4569964"/>
            <a:ext cx="3107505" cy="23240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505" y="4569965"/>
            <a:ext cx="2988496" cy="26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8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8029" y="1884874"/>
            <a:ext cx="7338831" cy="25699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AU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Thank you for your time today!</a:t>
            </a:r>
          </a:p>
          <a:p>
            <a:pPr algn="r"/>
            <a:endParaRPr lang="en-AU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r"/>
            <a:endParaRPr lang="en-AU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AU" sz="2000" dirty="0">
                <a:solidFill>
                  <a:schemeClr val="bg1"/>
                </a:solidFill>
              </a:rPr>
              <a:t>Follow us: </a:t>
            </a:r>
          </a:p>
          <a:p>
            <a:pPr lvl="2">
              <a:spcAft>
                <a:spcPts val="3000"/>
              </a:spcAft>
            </a:pPr>
            <a:r>
              <a:rPr lang="en-AU" sz="2000" dirty="0">
                <a:solidFill>
                  <a:schemeClr val="bg1"/>
                </a:solidFill>
              </a:rPr>
              <a:t>@</a:t>
            </a:r>
            <a:r>
              <a:rPr lang="en-AU" sz="2000" dirty="0" err="1">
                <a:solidFill>
                  <a:schemeClr val="bg1"/>
                </a:solidFill>
              </a:rPr>
              <a:t>PeelHarveyCatchmentCouncil</a:t>
            </a:r>
            <a:endParaRPr lang="en-AU" sz="2000" dirty="0">
              <a:solidFill>
                <a:schemeClr val="bg1"/>
              </a:solidFill>
            </a:endParaRPr>
          </a:p>
          <a:p>
            <a:pPr lvl="2"/>
            <a:r>
              <a:rPr lang="en-AU" sz="2000" dirty="0">
                <a:solidFill>
                  <a:schemeClr val="bg1"/>
                </a:solidFill>
              </a:rPr>
              <a:t>@</a:t>
            </a:r>
            <a:r>
              <a:rPr lang="en-AU" sz="2000" dirty="0" err="1" smtClean="0">
                <a:solidFill>
                  <a:schemeClr val="bg1"/>
                </a:solidFill>
              </a:rPr>
              <a:t>PeelHarveyCC</a:t>
            </a:r>
            <a:r>
              <a:rPr lang="en-AU" sz="2000" dirty="0" smtClean="0">
                <a:solidFill>
                  <a:schemeClr val="bg1"/>
                </a:solidFill>
              </a:rPr>
              <a:t>	@</a:t>
            </a:r>
            <a:r>
              <a:rPr lang="en-AU" sz="2000" dirty="0" err="1" smtClean="0">
                <a:solidFill>
                  <a:schemeClr val="bg1"/>
                </a:solidFill>
              </a:rPr>
              <a:t>JesseRowleyPHCC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47" y="3284984"/>
            <a:ext cx="635486" cy="635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99" y="4005064"/>
            <a:ext cx="621834" cy="621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25596" y="2915925"/>
            <a:ext cx="460252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Search our hashtags to find our latest posts!</a:t>
            </a:r>
          </a:p>
          <a:p>
            <a:pPr algn="r"/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#</a:t>
            </a:r>
            <a:r>
              <a:rPr lang="en-US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SaveOurSerpy</a:t>
            </a:r>
            <a:endParaRPr lang="en-US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#</a:t>
            </a:r>
            <a:r>
              <a:rPr lang="en-US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HealingBilya</a:t>
            </a:r>
            <a:endParaRPr lang="en-US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#</a:t>
            </a:r>
            <a:r>
              <a:rPr lang="en-US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PeopleWorkingTogether</a:t>
            </a:r>
            <a:endParaRPr lang="en-US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#</a:t>
            </a:r>
            <a:r>
              <a:rPr lang="en-US" sz="20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ConnectingCorridorsandCommunities</a:t>
            </a:r>
            <a:endParaRPr lang="en-US" sz="2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31704" y="331207"/>
            <a:ext cx="864096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smtClean="0">
                <a:solidFill>
                  <a:schemeClr val="accent1"/>
                </a:solidFill>
              </a:rPr>
              <a:t>What is a River Action Plan and why are we doing this?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7888" y="1916832"/>
            <a:ext cx="6420037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/>
              <a:t>There are </a:t>
            </a:r>
            <a:r>
              <a:rPr lang="en-AU" sz="2000" b="1" dirty="0"/>
              <a:t>no simple quick fix </a:t>
            </a:r>
            <a:r>
              <a:rPr lang="en-AU" sz="2000" dirty="0"/>
              <a:t>solutions to the issues faced by our rivers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/>
              <a:t>A River Action Plan presents an </a:t>
            </a:r>
            <a:r>
              <a:rPr lang="en-AU" sz="2000" b="1" dirty="0"/>
              <a:t>informed and integrated </a:t>
            </a:r>
            <a:r>
              <a:rPr lang="en-AU" sz="2000" dirty="0"/>
              <a:t>approach to protecting the environmental health of our rivers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River Action Plans are documents that provide vital information on the current state of the river and </a:t>
            </a:r>
            <a:r>
              <a:rPr lang="en-AU" sz="2000" b="1" dirty="0" smtClean="0"/>
              <a:t>guidance</a:t>
            </a:r>
            <a:r>
              <a:rPr lang="en-AU" sz="2000" dirty="0" smtClean="0"/>
              <a:t> on future </a:t>
            </a:r>
            <a:r>
              <a:rPr lang="en-AU" sz="2000" b="1" dirty="0" smtClean="0"/>
              <a:t>restoration actions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To be utilised by wider </a:t>
            </a:r>
            <a:r>
              <a:rPr lang="en-AU" sz="2000" b="1" dirty="0" smtClean="0"/>
              <a:t>community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360" y="4365104"/>
            <a:ext cx="1368152" cy="1368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628800"/>
            <a:ext cx="44644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9416" y="138698"/>
            <a:ext cx="105131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smtClean="0">
                <a:solidFill>
                  <a:schemeClr val="accent1"/>
                </a:solidFill>
              </a:rPr>
              <a:t>Connecting Corridors and Communities </a:t>
            </a:r>
            <a:r>
              <a:rPr lang="en-US" sz="3600" b="1" dirty="0" smtClean="0">
                <a:solidFill>
                  <a:schemeClr val="accent1"/>
                </a:solidFill>
              </a:rPr>
              <a:t>&amp; Healing </a:t>
            </a:r>
            <a:r>
              <a:rPr lang="en-US" sz="3600" b="1" dirty="0" err="1" smtClean="0">
                <a:solidFill>
                  <a:schemeClr val="accent1"/>
                </a:solidFill>
              </a:rPr>
              <a:t>Bilya</a:t>
            </a:r>
            <a:endParaRPr lang="en-AU" sz="36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816" b="22108"/>
          <a:stretch/>
        </p:blipFill>
        <p:spPr>
          <a:xfrm>
            <a:off x="6888088" y="5949280"/>
            <a:ext cx="2592288" cy="720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7848" y="1196752"/>
            <a:ext cx="7056784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000" dirty="0" smtClean="0"/>
              <a:t>Combined total of </a:t>
            </a:r>
            <a:r>
              <a:rPr lang="en-AU" sz="2000" b="1" dirty="0" smtClean="0"/>
              <a:t>$1.35 million US through the Alcoa Foundation’s Three Rivers One Estuary Initiative</a:t>
            </a:r>
          </a:p>
          <a:p>
            <a:endParaRPr lang="en-AU" sz="2000" b="1" dirty="0" smtClean="0"/>
          </a:p>
          <a:p>
            <a:r>
              <a:rPr lang="en-AU" sz="2000" b="1" dirty="0" smtClean="0"/>
              <a:t>Connecting Corridors and Communities Restoring the Serpentine River: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dirty="0" smtClean="0"/>
              <a:t>$750,000 US </a:t>
            </a:r>
            <a:r>
              <a:rPr lang="en-AU" sz="2000" dirty="0" smtClean="0"/>
              <a:t>over </a:t>
            </a:r>
            <a:r>
              <a:rPr lang="en-AU" sz="2000" b="1" dirty="0" smtClean="0"/>
              <a:t>3 years </a:t>
            </a:r>
            <a:r>
              <a:rPr lang="en-AU" sz="2000" dirty="0" smtClean="0"/>
              <a:t>(2018 –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dirty="0" smtClean="0"/>
              <a:t>Objective: </a:t>
            </a:r>
            <a:r>
              <a:rPr lang="en-AU" sz="2000" i="1" dirty="0" smtClean="0"/>
              <a:t>Improving </a:t>
            </a:r>
            <a:r>
              <a:rPr lang="en-AU" sz="2000" i="1" dirty="0"/>
              <a:t>the health, biodiversity and ecosystem services of the </a:t>
            </a:r>
            <a:r>
              <a:rPr lang="en-AU" sz="2000" b="1" i="1" dirty="0"/>
              <a:t>Serpentine River </a:t>
            </a:r>
            <a:r>
              <a:rPr lang="en-AU" sz="2000" i="1" dirty="0"/>
              <a:t>and the adjacent riparian </a:t>
            </a:r>
            <a:r>
              <a:rPr lang="en-AU" sz="2000" i="1" dirty="0" smtClean="0"/>
              <a:t>zones and ultimately our Ramsar482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i="1" dirty="0"/>
          </a:p>
          <a:p>
            <a:r>
              <a:rPr lang="en-AU" sz="2000" b="1" dirty="0" smtClean="0"/>
              <a:t>Healing </a:t>
            </a:r>
            <a:r>
              <a:rPr lang="en-AU" sz="2000" b="1" dirty="0" err="1" smtClean="0"/>
              <a:t>Bilya</a:t>
            </a:r>
            <a:r>
              <a:rPr lang="en-AU" sz="2000" b="1" dirty="0" smtClean="0"/>
              <a:t>-Restoring the Murray and Serpentine Rivers: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dirty="0" smtClean="0"/>
              <a:t>$600,000 US </a:t>
            </a:r>
            <a:r>
              <a:rPr lang="en-AU" sz="2000" dirty="0" smtClean="0"/>
              <a:t>over </a:t>
            </a:r>
            <a:r>
              <a:rPr lang="en-AU" sz="2000" b="1" dirty="0" smtClean="0"/>
              <a:t>3 years </a:t>
            </a:r>
            <a:r>
              <a:rPr lang="en-AU" sz="2000" dirty="0" smtClean="0"/>
              <a:t>(2020 –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dirty="0" smtClean="0"/>
              <a:t>Objective: </a:t>
            </a:r>
            <a:r>
              <a:rPr lang="en-AU" sz="2000" i="1" dirty="0"/>
              <a:t>Improving the health, biodiversity and ecosystem services of the </a:t>
            </a:r>
            <a:r>
              <a:rPr lang="en-AU" sz="2000" b="1" i="1" dirty="0"/>
              <a:t>Murray and Serpentine Rivers</a:t>
            </a:r>
            <a:r>
              <a:rPr lang="en-AU" sz="2000" i="1" dirty="0"/>
              <a:t> and the adjacent riparian zones, and ultimately our Ramsar482 site</a:t>
            </a:r>
            <a:r>
              <a:rPr lang="en-AU" sz="2000" i="1" dirty="0" smtClean="0"/>
              <a:t>.</a:t>
            </a:r>
            <a:endParaRPr lang="en-AU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2076" r="3279" b="1869"/>
          <a:stretch/>
        </p:blipFill>
        <p:spPr>
          <a:xfrm>
            <a:off x="119336" y="836711"/>
            <a:ext cx="4248472" cy="61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7448" y="188640"/>
            <a:ext cx="105131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smtClean="0">
                <a:solidFill>
                  <a:schemeClr val="accent1"/>
                </a:solidFill>
              </a:rPr>
              <a:t>River Action Plan Methodology</a:t>
            </a:r>
            <a:endParaRPr lang="en-AU" sz="36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368" y="1844824"/>
            <a:ext cx="453650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000" b="1" dirty="0" smtClean="0"/>
              <a:t>Step-by-step process – Partnership Project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en-AU" sz="2000" dirty="0" smtClean="0"/>
              <a:t>Literature Review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en-AU" sz="2000" dirty="0" smtClean="0"/>
              <a:t>Desktop analysis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en-AU" sz="2000" dirty="0" smtClean="0"/>
              <a:t>Field Work (vegetation, </a:t>
            </a:r>
            <a:r>
              <a:rPr lang="en-AU" sz="2000" dirty="0" err="1" smtClean="0"/>
              <a:t>geormorphology</a:t>
            </a:r>
            <a:r>
              <a:rPr lang="en-AU" sz="2000" dirty="0" smtClean="0"/>
              <a:t>, aquatic habitat, Water Quality)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en-AU" sz="2000" dirty="0" smtClean="0"/>
              <a:t>Mapping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en-AU" sz="2000" dirty="0" smtClean="0"/>
              <a:t>Individual Reach Assessment (foreshore condition scoring)</a:t>
            </a:r>
          </a:p>
          <a:p>
            <a:pPr marL="457200" indent="-457200">
              <a:spcBef>
                <a:spcPts val="600"/>
              </a:spcBef>
              <a:buAutoNum type="arabicParenR"/>
            </a:pPr>
            <a:r>
              <a:rPr lang="en-US" sz="2000" dirty="0" smtClean="0"/>
              <a:t>Consultations </a:t>
            </a:r>
            <a:endParaRPr lang="en-AU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908720"/>
            <a:ext cx="3789197" cy="28418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833218"/>
            <a:ext cx="3851920" cy="2888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894826"/>
            <a:ext cx="3807722" cy="2855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833218"/>
            <a:ext cx="4320480" cy="3240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738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16" y="138698"/>
            <a:ext cx="105131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err="1" smtClean="0">
                <a:solidFill>
                  <a:schemeClr val="accent1"/>
                </a:solidFill>
              </a:rPr>
              <a:t>Waangaamaap</a:t>
            </a:r>
            <a:r>
              <a:rPr lang="en-AU" sz="3600" b="1" dirty="0" smtClean="0">
                <a:solidFill>
                  <a:schemeClr val="accent1"/>
                </a:solidFill>
              </a:rPr>
              <a:t> </a:t>
            </a:r>
            <a:r>
              <a:rPr lang="en-AU" sz="3600" b="1" dirty="0" err="1" smtClean="0">
                <a:solidFill>
                  <a:schemeClr val="accent1"/>
                </a:solidFill>
              </a:rPr>
              <a:t>Bilya</a:t>
            </a:r>
            <a:r>
              <a:rPr lang="en-AU" sz="3600" b="1" dirty="0" smtClean="0">
                <a:solidFill>
                  <a:schemeClr val="accent1"/>
                </a:solidFill>
              </a:rPr>
              <a:t> – Serpentine River Action Plan</a:t>
            </a:r>
            <a:endParaRPr lang="en-AU" sz="36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328" y="3068092"/>
            <a:ext cx="3239766" cy="4609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11824" y="836712"/>
            <a:ext cx="8064896" cy="22313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Partnership Project with </a:t>
            </a:r>
            <a:r>
              <a:rPr lang="en-AU" sz="2000" dirty="0" err="1" smtClean="0"/>
              <a:t>Urbaqua</a:t>
            </a:r>
            <a:endParaRPr lang="en-AU" sz="2000" dirty="0" smtClean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38 km of river surveyed by foot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Priority areas mapped</a:t>
            </a:r>
          </a:p>
          <a:p>
            <a:pPr>
              <a:spcBef>
                <a:spcPts val="600"/>
              </a:spcBef>
            </a:pPr>
            <a:r>
              <a:rPr lang="en-AU" sz="2000" b="1" dirty="0" smtClean="0"/>
              <a:t>Example: Reach 4 – Feral Pig Control through ‘Healing </a:t>
            </a:r>
            <a:r>
              <a:rPr lang="en-AU" sz="2000" b="1" dirty="0" err="1" smtClean="0"/>
              <a:t>Bilya</a:t>
            </a:r>
            <a:r>
              <a:rPr lang="en-AU" sz="2000" b="1" dirty="0" smtClean="0"/>
              <a:t>’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Undertaken through Healing </a:t>
            </a:r>
            <a:r>
              <a:rPr lang="en-AU" sz="2000" dirty="0" err="1" smtClean="0"/>
              <a:t>Bilya</a:t>
            </a:r>
            <a:r>
              <a:rPr lang="en-AU" sz="2000" dirty="0" smtClean="0"/>
              <a:t> project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b="1" dirty="0" smtClean="0"/>
              <a:t>37</a:t>
            </a:r>
            <a:r>
              <a:rPr lang="en-AU" sz="2000" dirty="0" smtClean="0"/>
              <a:t> pigs removed (Oct 21 – Mar 22: 440 PHCC &amp; DBCA funding)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415543" cy="6264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91" y="3356992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8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16" y="138698"/>
            <a:ext cx="105131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smtClean="0">
                <a:solidFill>
                  <a:schemeClr val="accent1"/>
                </a:solidFill>
              </a:rPr>
              <a:t>Lower &amp; Middle Murray River Action Plans</a:t>
            </a:r>
            <a:endParaRPr lang="en-AU" sz="3600" b="1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344" y="1677068"/>
            <a:ext cx="3096344" cy="41395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dirty="0" smtClean="0"/>
              <a:t>Partnership Project with </a:t>
            </a:r>
            <a:r>
              <a:rPr lang="en-AU" b="1" dirty="0" err="1" smtClean="0"/>
              <a:t>Urbaqua</a:t>
            </a:r>
            <a:endParaRPr lang="en-AU" b="1" dirty="0" smtClean="0"/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dirty="0" smtClean="0"/>
              <a:t>In progress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dirty="0" smtClean="0"/>
              <a:t>Desktop Analysis &amp; Fieldwork completed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dirty="0" smtClean="0"/>
              <a:t>Data analysis underway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dirty="0" smtClean="0"/>
              <a:t>Main conclusions so far: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b="1" dirty="0" smtClean="0"/>
              <a:t>Erosion</a:t>
            </a:r>
            <a:r>
              <a:rPr lang="en-AU" dirty="0" smtClean="0"/>
              <a:t> mainly caused by continuous livestock access to the river</a:t>
            </a:r>
          </a:p>
          <a:p>
            <a:pPr marL="742950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b="1" dirty="0" smtClean="0"/>
              <a:t>High weed loads </a:t>
            </a:r>
            <a:r>
              <a:rPr lang="en-AU" dirty="0" smtClean="0"/>
              <a:t>across Middle Murray</a:t>
            </a:r>
            <a:endParaRPr lang="en-AU" dirty="0"/>
          </a:p>
          <a:p>
            <a:pPr marL="1200150" lvl="2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dirty="0" smtClean="0"/>
              <a:t>Cottonbush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692696"/>
            <a:ext cx="8640960" cy="6108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353480">
            <a:off x="6540579" y="1656556"/>
            <a:ext cx="193289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5400" dirty="0" smtClean="0">
                <a:solidFill>
                  <a:schemeClr val="bg1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3132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16" y="138698"/>
            <a:ext cx="105131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err="1" smtClean="0">
                <a:solidFill>
                  <a:schemeClr val="accent1"/>
                </a:solidFill>
              </a:rPr>
              <a:t>Rakali</a:t>
            </a:r>
            <a:r>
              <a:rPr lang="en-AU" sz="3600" b="1" dirty="0" smtClean="0">
                <a:solidFill>
                  <a:schemeClr val="accent1"/>
                </a:solidFill>
              </a:rPr>
              <a:t> (Native Water Rat)</a:t>
            </a:r>
            <a:endParaRPr lang="en-AU" sz="3600" b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344" y="1675588"/>
            <a:ext cx="3744416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Population in decline due to degradation of habitat 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Priority 4 species (Rare, Near Threatened)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Indicators of waterway health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dirty="0" smtClean="0"/>
              <a:t>A great species to use to engage with community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AU" sz="2000" b="1" dirty="0" smtClean="0"/>
              <a:t>Recent sightings on Murray and Serpentine Rivers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72464" y="474821"/>
            <a:ext cx="17281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1400" i="1" dirty="0" smtClean="0"/>
              <a:t>Image: Dr Karen Bettink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248" y="818568"/>
            <a:ext cx="3835240" cy="4984955"/>
          </a:xfrm>
          <a:prstGeom prst="ellipse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1084" y="5581919"/>
            <a:ext cx="71287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000" b="1" dirty="0"/>
              <a:t>Black Pygmy Mussel </a:t>
            </a:r>
            <a:r>
              <a:rPr lang="en-AU" sz="2000" b="1" dirty="0" smtClean="0"/>
              <a:t>colonisation </a:t>
            </a:r>
            <a:r>
              <a:rPr lang="en-AU" sz="2000" b="1" dirty="0"/>
              <a:t>providing additional food </a:t>
            </a:r>
            <a:r>
              <a:rPr lang="en-AU" sz="2000" b="1" dirty="0" smtClean="0"/>
              <a:t>sources and </a:t>
            </a:r>
            <a:r>
              <a:rPr lang="en-AU" sz="2000" b="1" dirty="0"/>
              <a:t>potentially improving </a:t>
            </a:r>
            <a:r>
              <a:rPr lang="en-AU" sz="2000" b="1" dirty="0" err="1"/>
              <a:t>Rakali</a:t>
            </a:r>
            <a:r>
              <a:rPr lang="en-AU" sz="2000" b="1" dirty="0"/>
              <a:t> abundance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1618">
            <a:off x="3719736" y="1484784"/>
            <a:ext cx="4808753" cy="3600400"/>
          </a:xfrm>
          <a:prstGeom prst="ellipse">
            <a:avLst/>
          </a:prstGeom>
        </p:spPr>
      </p:pic>
      <p:sp>
        <p:nvSpPr>
          <p:cNvPr id="3" name="Oval 2"/>
          <p:cNvSpPr/>
          <p:nvPr/>
        </p:nvSpPr>
        <p:spPr>
          <a:xfrm>
            <a:off x="8472264" y="1675588"/>
            <a:ext cx="653249" cy="817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/>
          <p:cNvSpPr/>
          <p:nvPr/>
        </p:nvSpPr>
        <p:spPr>
          <a:xfrm>
            <a:off x="9937480" y="3501008"/>
            <a:ext cx="653249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170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16" y="138698"/>
            <a:ext cx="105131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err="1" smtClean="0">
                <a:solidFill>
                  <a:schemeClr val="accent1"/>
                </a:solidFill>
              </a:rPr>
              <a:t>Rakalis</a:t>
            </a:r>
            <a:r>
              <a:rPr lang="en-AU" sz="3600" b="1" dirty="0" smtClean="0">
                <a:solidFill>
                  <a:schemeClr val="accent1"/>
                </a:solidFill>
              </a:rPr>
              <a:t> on the Murray…</a:t>
            </a:r>
            <a:endParaRPr lang="en-AU" sz="3600" b="1" dirty="0">
              <a:solidFill>
                <a:schemeClr val="accent1"/>
              </a:solidFill>
            </a:endParaRPr>
          </a:p>
        </p:txBody>
      </p:sp>
      <p:pic>
        <p:nvPicPr>
          <p:cNvPr id="3" name="Rakalis_Film by Geoff Cros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40" y="663339"/>
            <a:ext cx="9705787" cy="54595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43772" y="6381328"/>
            <a:ext cx="41044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000" i="1" dirty="0" smtClean="0"/>
              <a:t>Footage courtesy of Geoff Crosse</a:t>
            </a:r>
          </a:p>
        </p:txBody>
      </p:sp>
    </p:spTree>
    <p:extLst>
      <p:ext uri="{BB962C8B-B14F-4D97-AF65-F5344CB8AC3E}">
        <p14:creationId xmlns:p14="http://schemas.microsoft.com/office/powerpoint/2010/main" val="194622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416" y="138698"/>
            <a:ext cx="105131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AU" sz="3600" b="1" dirty="0" smtClean="0">
                <a:solidFill>
                  <a:schemeClr val="accent1"/>
                </a:solidFill>
              </a:rPr>
              <a:t>And Serpentine….</a:t>
            </a:r>
            <a:endParaRPr lang="en-AU" sz="3600" b="1" dirty="0">
              <a:solidFill>
                <a:schemeClr val="accent1"/>
              </a:solidFill>
            </a:endParaRPr>
          </a:p>
        </p:txBody>
      </p:sp>
      <p:pic>
        <p:nvPicPr>
          <p:cNvPr id="3" name="Rakali_Lowlands_DBCA Footage_do not sha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83832" y="6411525"/>
            <a:ext cx="266429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000" i="1" dirty="0" smtClean="0"/>
              <a:t>Footage courtesy of DBCA</a:t>
            </a:r>
          </a:p>
        </p:txBody>
      </p:sp>
    </p:spTree>
    <p:extLst>
      <p:ext uri="{BB962C8B-B14F-4D97-AF65-F5344CB8AC3E}">
        <p14:creationId xmlns:p14="http://schemas.microsoft.com/office/powerpoint/2010/main" val="392005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HCC Theme">
  <a:themeElements>
    <a:clrScheme name="PHCC">
      <a:dk1>
        <a:srgbClr val="58595B"/>
      </a:dk1>
      <a:lt1>
        <a:sysClr val="window" lastClr="FFFFFF"/>
      </a:lt1>
      <a:dk2>
        <a:srgbClr val="D07029"/>
      </a:dk2>
      <a:lt2>
        <a:srgbClr val="C7C17F"/>
      </a:lt2>
      <a:accent1>
        <a:srgbClr val="618DBF"/>
      </a:accent1>
      <a:accent2>
        <a:srgbClr val="C7C17F"/>
      </a:accent2>
      <a:accent3>
        <a:srgbClr val="539871"/>
      </a:accent3>
      <a:accent4>
        <a:srgbClr val="D07029"/>
      </a:accent4>
      <a:accent5>
        <a:srgbClr val="588489"/>
      </a:accent5>
      <a:accent6>
        <a:srgbClr val="58595B"/>
      </a:accent6>
      <a:hlink>
        <a:srgbClr val="1F497D"/>
      </a:hlink>
      <a:folHlink>
        <a:srgbClr val="5F0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ide Screen Format" id="{62776318-FF73-4E3C-BDBF-A616B0ACEEC7}" vid="{9C68A073-0D6E-4840-80BC-97FF9A5BC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 Screen Format</Template>
  <TotalTime>749</TotalTime>
  <Words>544</Words>
  <Application>Microsoft Office PowerPoint</Application>
  <PresentationFormat>Widescreen</PresentationFormat>
  <Paragraphs>73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PHCC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Rowley</dc:creator>
  <cp:lastModifiedBy>Admin</cp:lastModifiedBy>
  <cp:revision>55</cp:revision>
  <dcterms:created xsi:type="dcterms:W3CDTF">2022-06-09T04:26:00Z</dcterms:created>
  <dcterms:modified xsi:type="dcterms:W3CDTF">2022-06-14T05:58:59Z</dcterms:modified>
</cp:coreProperties>
</file>