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4"/>
  </p:sldMasterIdLst>
  <p:notesMasterIdLst>
    <p:notesMasterId r:id="rId22"/>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Lst>
  <p:sldSz cx="18288000" cy="10287000"/>
  <p:notesSz cx="6858000" cy="9144000"/>
  <p:embeddedFontLst>
    <p:embeddedFont>
      <p:font typeface="Chromatica" panose="020B0604020202020204" charset="0"/>
      <p:regular r:id="rId23"/>
    </p:embeddedFont>
    <p:embeddedFont>
      <p:font typeface="Poppins" panose="00000500000000000000" pitchFamily="2" charset="0"/>
      <p:regular r:id="rId24"/>
      <p:bold r:id="rId25"/>
      <p:italic r:id="rId26"/>
      <p:boldItalic r:id="rId27"/>
    </p:embeddedFont>
    <p:embeddedFont>
      <p:font typeface="Poppins Bold" panose="00000800000000000000" pitchFamily="2" charset="0"/>
      <p:regular r:id="rId28"/>
      <p:bold r:id="rId2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DF89DDC-4273-087E-AEAC-99B710737FAD}" v="10" dt="2025-03-26T00:22:07.97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4.fntdata"/><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3.fntdata"/><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7.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2.fntdata"/><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1.fntdata"/><Relationship Id="rId28" Type="http://schemas.openxmlformats.org/officeDocument/2006/relationships/font" Target="fonts/font6.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font" Target="fonts/font5.fntdata"/><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nny MacKenzie" userId="S::kenny@solarbuddy.org::03abdb15-8776-475b-9395-c68b9b3c7d1c" providerId="AD" clId="Web-{3956B5D7-EC54-54B5-C21F-84537C595EDB}"/>
    <pc:docChg chg="modSld">
      <pc:chgData name="Kenny MacKenzie" userId="S::kenny@solarbuddy.org::03abdb15-8776-475b-9395-c68b9b3c7d1c" providerId="AD" clId="Web-{3956B5D7-EC54-54B5-C21F-84537C595EDB}" dt="2025-03-19T01:20:20.052" v="3" actId="1076"/>
      <pc:docMkLst>
        <pc:docMk/>
      </pc:docMkLst>
      <pc:sldChg chg="modSp">
        <pc:chgData name="Kenny MacKenzie" userId="S::kenny@solarbuddy.org::03abdb15-8776-475b-9395-c68b9b3c7d1c" providerId="AD" clId="Web-{3956B5D7-EC54-54B5-C21F-84537C595EDB}" dt="2025-03-19T01:20:20.052" v="3" actId="1076"/>
        <pc:sldMkLst>
          <pc:docMk/>
          <pc:sldMk cId="0" sldId="270"/>
        </pc:sldMkLst>
        <pc:spChg chg="mod">
          <ac:chgData name="Kenny MacKenzie" userId="S::kenny@solarbuddy.org::03abdb15-8776-475b-9395-c68b9b3c7d1c" providerId="AD" clId="Web-{3956B5D7-EC54-54B5-C21F-84537C595EDB}" dt="2025-03-19T01:20:11.333" v="1" actId="1076"/>
          <ac:spMkLst>
            <pc:docMk/>
            <pc:sldMk cId="0" sldId="270"/>
            <ac:spMk id="3" creationId="{00000000-0000-0000-0000-000000000000}"/>
          </ac:spMkLst>
        </pc:spChg>
        <pc:spChg chg="mod">
          <ac:chgData name="Kenny MacKenzie" userId="S::kenny@solarbuddy.org::03abdb15-8776-475b-9395-c68b9b3c7d1c" providerId="AD" clId="Web-{3956B5D7-EC54-54B5-C21F-84537C595EDB}" dt="2025-03-19T01:20:17.427" v="2" actId="14100"/>
          <ac:spMkLst>
            <pc:docMk/>
            <pc:sldMk cId="0" sldId="270"/>
            <ac:spMk id="5" creationId="{00000000-0000-0000-0000-000000000000}"/>
          </ac:spMkLst>
        </pc:spChg>
        <pc:spChg chg="mod">
          <ac:chgData name="Kenny MacKenzie" userId="S::kenny@solarbuddy.org::03abdb15-8776-475b-9395-c68b9b3c7d1c" providerId="AD" clId="Web-{3956B5D7-EC54-54B5-C21F-84537C595EDB}" dt="2025-03-19T01:20:20.052" v="3" actId="1076"/>
          <ac:spMkLst>
            <pc:docMk/>
            <pc:sldMk cId="0" sldId="270"/>
            <ac:spMk id="7" creationId="{00000000-0000-0000-0000-000000000000}"/>
          </ac:spMkLst>
        </pc:spChg>
      </pc:sldChg>
    </pc:docChg>
  </pc:docChgLst>
  <pc:docChgLst>
    <pc:chgData name="Kenny MacKenzie" userId="S::kenny@solarbuddy.org::03abdb15-8776-475b-9395-c68b9b3c7d1c" providerId="AD" clId="Web-{70805CEB-DF7F-546A-0E7B-E65953DA0DF8}"/>
    <pc:docChg chg="modSld">
      <pc:chgData name="Kenny MacKenzie" userId="S::kenny@solarbuddy.org::03abdb15-8776-475b-9395-c68b9b3c7d1c" providerId="AD" clId="Web-{70805CEB-DF7F-546A-0E7B-E65953DA0DF8}" dt="2025-03-20T00:56:25.039" v="5" actId="14100"/>
      <pc:docMkLst>
        <pc:docMk/>
      </pc:docMkLst>
      <pc:sldChg chg="modSp">
        <pc:chgData name="Kenny MacKenzie" userId="S::kenny@solarbuddy.org::03abdb15-8776-475b-9395-c68b9b3c7d1c" providerId="AD" clId="Web-{70805CEB-DF7F-546A-0E7B-E65953DA0DF8}" dt="2025-03-20T00:56:04.789" v="2" actId="20577"/>
        <pc:sldMkLst>
          <pc:docMk/>
          <pc:sldMk cId="0" sldId="261"/>
        </pc:sldMkLst>
        <pc:spChg chg="mod">
          <ac:chgData name="Kenny MacKenzie" userId="S::kenny@solarbuddy.org::03abdb15-8776-475b-9395-c68b9b3c7d1c" providerId="AD" clId="Web-{70805CEB-DF7F-546A-0E7B-E65953DA0DF8}" dt="2025-03-20T00:56:04.789" v="2" actId="20577"/>
          <ac:spMkLst>
            <pc:docMk/>
            <pc:sldMk cId="0" sldId="261"/>
            <ac:spMk id="2" creationId="{00000000-0000-0000-0000-000000000000}"/>
          </ac:spMkLst>
        </pc:spChg>
      </pc:sldChg>
      <pc:sldChg chg="modSp">
        <pc:chgData name="Kenny MacKenzie" userId="S::kenny@solarbuddy.org::03abdb15-8776-475b-9395-c68b9b3c7d1c" providerId="AD" clId="Web-{70805CEB-DF7F-546A-0E7B-E65953DA0DF8}" dt="2025-03-20T00:56:18.711" v="4" actId="14100"/>
        <pc:sldMkLst>
          <pc:docMk/>
          <pc:sldMk cId="0" sldId="265"/>
        </pc:sldMkLst>
        <pc:spChg chg="mod">
          <ac:chgData name="Kenny MacKenzie" userId="S::kenny@solarbuddy.org::03abdb15-8776-475b-9395-c68b9b3c7d1c" providerId="AD" clId="Web-{70805CEB-DF7F-546A-0E7B-E65953DA0DF8}" dt="2025-03-20T00:56:18.711" v="4" actId="14100"/>
          <ac:spMkLst>
            <pc:docMk/>
            <pc:sldMk cId="0" sldId="265"/>
            <ac:spMk id="3" creationId="{00000000-0000-0000-0000-000000000000}"/>
          </ac:spMkLst>
        </pc:spChg>
      </pc:sldChg>
      <pc:sldChg chg="modSp">
        <pc:chgData name="Kenny MacKenzie" userId="S::kenny@solarbuddy.org::03abdb15-8776-475b-9395-c68b9b3c7d1c" providerId="AD" clId="Web-{70805CEB-DF7F-546A-0E7B-E65953DA0DF8}" dt="2025-03-20T00:56:25.039" v="5" actId="14100"/>
        <pc:sldMkLst>
          <pc:docMk/>
          <pc:sldMk cId="0" sldId="270"/>
        </pc:sldMkLst>
        <pc:spChg chg="mod">
          <ac:chgData name="Kenny MacKenzie" userId="S::kenny@solarbuddy.org::03abdb15-8776-475b-9395-c68b9b3c7d1c" providerId="AD" clId="Web-{70805CEB-DF7F-546A-0E7B-E65953DA0DF8}" dt="2025-03-20T00:56:25.039" v="5" actId="14100"/>
          <ac:spMkLst>
            <pc:docMk/>
            <pc:sldMk cId="0" sldId="270"/>
            <ac:spMk id="6" creationId="{00000000-0000-0000-0000-000000000000}"/>
          </ac:spMkLst>
        </pc:spChg>
      </pc:sldChg>
    </pc:docChg>
  </pc:docChgLst>
  <pc:docChgLst>
    <pc:chgData name="Kenny MacKenzie" userId="S::kenny@solarbuddy.org::03abdb15-8776-475b-9395-c68b9b3c7d1c" providerId="AD" clId="Web-{ADF89DDC-4273-087E-AEAC-99B710737FAD}"/>
    <pc:docChg chg="modSld">
      <pc:chgData name="Kenny MacKenzie" userId="S::kenny@solarbuddy.org::03abdb15-8776-475b-9395-c68b9b3c7d1c" providerId="AD" clId="Web-{ADF89DDC-4273-087E-AEAC-99B710737FAD}" dt="2025-03-26T00:22:06.774" v="4" actId="20577"/>
      <pc:docMkLst>
        <pc:docMk/>
      </pc:docMkLst>
      <pc:sldChg chg="modSp">
        <pc:chgData name="Kenny MacKenzie" userId="S::kenny@solarbuddy.org::03abdb15-8776-475b-9395-c68b9b3c7d1c" providerId="AD" clId="Web-{ADF89DDC-4273-087E-AEAC-99B710737FAD}" dt="2025-03-26T00:22:06.774" v="4" actId="20577"/>
        <pc:sldMkLst>
          <pc:docMk/>
          <pc:sldMk cId="0" sldId="257"/>
        </pc:sldMkLst>
        <pc:spChg chg="mod">
          <ac:chgData name="Kenny MacKenzie" userId="S::kenny@solarbuddy.org::03abdb15-8776-475b-9395-c68b9b3c7d1c" providerId="AD" clId="Web-{ADF89DDC-4273-087E-AEAC-99B710737FAD}" dt="2025-03-26T00:22:06.774" v="4" actId="20577"/>
          <ac:spMkLst>
            <pc:docMk/>
            <pc:sldMk cId="0" sldId="257"/>
            <ac:spMk id="4" creationId="{00000000-0000-0000-0000-000000000000}"/>
          </ac:spMkLst>
        </pc:spChg>
      </pc:sldChg>
      <pc:sldChg chg="modSp">
        <pc:chgData name="Kenny MacKenzie" userId="S::kenny@solarbuddy.org::03abdb15-8776-475b-9395-c68b9b3c7d1c" providerId="AD" clId="Web-{ADF89DDC-4273-087E-AEAC-99B710737FAD}" dt="2025-03-26T00:21:29.196" v="0" actId="14100"/>
        <pc:sldMkLst>
          <pc:docMk/>
          <pc:sldMk cId="0" sldId="272"/>
        </pc:sldMkLst>
        <pc:spChg chg="mod">
          <ac:chgData name="Kenny MacKenzie" userId="S::kenny@solarbuddy.org::03abdb15-8776-475b-9395-c68b9b3c7d1c" providerId="AD" clId="Web-{ADF89DDC-4273-087E-AEAC-99B710737FAD}" dt="2025-03-26T00:21:29.196" v="0" actId="14100"/>
          <ac:spMkLst>
            <pc:docMk/>
            <pc:sldMk cId="0" sldId="272"/>
            <ac:spMk id="3"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25.03.2025</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Introduction of self and that we will be talking about SolarBuddy today.</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Ask students to close their eyes and imagine what it would be like if they had no electricity. Think about how even the most basic things in your life would be different.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Tell students about the 4 pillars of energy poverty </a:t>
            </a:r>
          </a:p>
          <a:p>
            <a:r>
              <a:rPr lang="en-US"/>
              <a:t>  </a:t>
            </a:r>
          </a:p>
          <a:p>
            <a:r>
              <a:rPr lang="en-US"/>
              <a:t>“Energy poverty devastates lives in 4 key ways, Health, Education, Environment and Economy.. </a:t>
            </a:r>
          </a:p>
          <a:p>
            <a:r>
              <a:rPr lang="en-US"/>
              <a:t>·         Health –Approximately, 2 million children die every year from respiratory diseases caused by kerosene fumes used for lighting. And kills more people than Malaria and HIV/Aids combined. </a:t>
            </a:r>
          </a:p>
          <a:p>
            <a:r>
              <a:rPr lang="en-US"/>
              <a:t>·         Education - When the sun sets so does the opportunity for the next generation to learn and develop the skills needed to end the continual cycle of poverty. </a:t>
            </a:r>
          </a:p>
          <a:p>
            <a:r>
              <a:rPr lang="en-US"/>
              <a:t>·         Environmental - Kerosene lanterns produce more than 190 million tonnes of carbon dioxide emissions annually (same as the emissions produced from 38 million cars). Economic- Families spend up to 40% of their income on kerosene, many of whom already live below the poverty line.”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So how does SolarBuddy help?</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Tell students about the 4 pillars of energy poverty </a:t>
            </a:r>
          </a:p>
          <a:p>
            <a:r>
              <a:rPr lang="en-US"/>
              <a:t>  </a:t>
            </a:r>
          </a:p>
          <a:p>
            <a:r>
              <a:rPr lang="en-US"/>
              <a:t>“Energy poverty devastates lives in 4 key ways, Health, Education, Environment and Economy.. </a:t>
            </a:r>
          </a:p>
          <a:p>
            <a:r>
              <a:rPr lang="en-US"/>
              <a:t>·         Health –Approximately, 2 million children die every year from respiratory diseases caused by kerosene fumes used for lighting. And kills more people than Malaria and HIV/Aids combined. </a:t>
            </a:r>
          </a:p>
          <a:p>
            <a:r>
              <a:rPr lang="en-US"/>
              <a:t>·         Education - When the sun sets so does the opportunity for the next generation to learn and develop the skills needed to end the continual cycle of poverty. </a:t>
            </a:r>
          </a:p>
          <a:p>
            <a:r>
              <a:rPr lang="en-US"/>
              <a:t>·         Environmental - Kerosene lanterns produce more than 190 million tonnes of carbon dioxide emissions annually (same as the emissions produced from 38 million cars). Economic- Families spend up to 40% of their income on kerosene, many of whom already live below the poverty line.”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Take students through JuniorBuddy</a:t>
            </a:r>
          </a:p>
          <a:p>
            <a:endParaRPr lang="en-US"/>
          </a:p>
          <a:p>
            <a:r>
              <a:rPr lang="en-US"/>
              <a:t>SolarBuddy is helping to illuminate lives globally with the gift of JuniorBuddies.</a:t>
            </a:r>
          </a:p>
          <a:p>
            <a:r>
              <a:rPr lang="en-US"/>
              <a:t>JuniorBuddies have been designed with purpose</a:t>
            </a:r>
          </a:p>
          <a:p>
            <a:r>
              <a:rPr lang="en-US"/>
              <a:t>It has been specifically designed for children to use and is easy to operate, carry and charge. </a:t>
            </a:r>
          </a:p>
          <a:p>
            <a:r>
              <a:rPr lang="en-US"/>
              <a:t>It has been intentionally humanised with eyes, arms and feet making it more accessible and ‘friendly’ to children unfamiliar with solar technology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Explain how SolarBuddy is addressing the 4 key pillars of impact</a:t>
            </a:r>
          </a:p>
          <a:p>
            <a:endParaRPr lang="en-US"/>
          </a:p>
          <a:p>
            <a:r>
              <a:rPr lang="en-US"/>
              <a:t>SolarBuddy is addressing the 4 key pillars of impact with the gift of a JuniorBuddy light</a:t>
            </a:r>
          </a:p>
          <a:p>
            <a:r>
              <a:rPr lang="en-US"/>
              <a:t>Health:  A solar light reduces reliance on diesel and kerosene and improves a students overall health and wellbeing </a:t>
            </a:r>
          </a:p>
          <a:p>
            <a:r>
              <a:rPr lang="en-US"/>
              <a:t>Education: Early stage evaluations indicate students are studying up to 78% longer with a solar powered light. </a:t>
            </a:r>
          </a:p>
          <a:p>
            <a:r>
              <a:rPr lang="en-US"/>
              <a:t>Environment: Reduces reliance on toxic energy and burning wood for lighting which decreases CO2 emissions.</a:t>
            </a:r>
          </a:p>
          <a:p>
            <a:r>
              <a:rPr lang="en-US"/>
              <a:t>Economic: Families spend up to 40% less of their annual income on expensive lighting like candles and batteries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Take students through what they will be doing today</a:t>
            </a:r>
          </a:p>
          <a:p>
            <a:endParaRPr lang="en-US"/>
          </a:p>
          <a:p>
            <a:r>
              <a:rPr lang="en-US"/>
              <a:t>In todays lesson, you will learning about energy poverty and solar energy, making a solar light and with this light you will illuminate the life of someone living in energy poverty.</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Ask students each of these questions one by one.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Click on the image to show renewable energy video. (Source: Student Energy - https://www.youtube.com/watch?v=T4xKThjcKaE&amp;t=7s)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Ask students what type of energy works best where.</a:t>
            </a:r>
          </a:p>
          <a:p>
            <a:endParaRPr lang="en-US"/>
          </a:p>
          <a:p>
            <a:r>
              <a:rPr lang="en-US"/>
              <a:t>e.g. Solar: Australia is very sunny</a:t>
            </a:r>
          </a:p>
          <a:p>
            <a:endParaRPr lang="en-US"/>
          </a:p>
          <a:p>
            <a:r>
              <a:rPr lang="en-US"/>
              <a:t>Geothermal: Iceland has a number of active volcanoes, hot springs and geysers</a:t>
            </a:r>
          </a:p>
          <a:p>
            <a:r>
              <a:rPr lang="en-US"/>
              <a:t>  </a:t>
            </a:r>
          </a:p>
          <a:p>
            <a:r>
              <a:rPr lang="en-US"/>
              <a:t>Hydro: China has many steep rivers, narrow gorges, and heavy runoff</a:t>
            </a:r>
          </a:p>
          <a:p>
            <a:r>
              <a:rPr lang="en-US"/>
              <a:t>	</a:t>
            </a:r>
          </a:p>
          <a:p>
            <a:r>
              <a:rPr lang="en-US"/>
              <a:t>Wind: The UK is windy</a:t>
            </a:r>
          </a:p>
          <a:p>
            <a:r>
              <a:rPr lang="en-US"/>
              <a:t>	</a:t>
            </a:r>
          </a:p>
          <a:p>
            <a:r>
              <a:rPr lang="en-US"/>
              <a:t>Ocean: Chile has very high wave energy. OR Australia has a lot of coastline.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Take students through the process of solar energy</a:t>
            </a:r>
          </a:p>
          <a:p>
            <a:endParaRPr lang="en-US"/>
          </a:p>
          <a:p>
            <a:r>
              <a:rPr lang="en-US"/>
              <a:t>One of the most popular types of renewable energy is Solar, which SolarBuddy has utilized to help reduce energy poverty.</a:t>
            </a:r>
          </a:p>
          <a:p>
            <a:endParaRPr lang="en-US"/>
          </a:p>
          <a:p>
            <a:r>
              <a:rPr lang="en-US"/>
              <a:t> 1. Solar comes from the sun. Sunlight streams millions of tiny bits of energy called photons</a:t>
            </a:r>
          </a:p>
          <a:p>
            <a:r>
              <a:rPr lang="en-US"/>
              <a:t>2. When the sun rays hit a solar panel, the semiconducting material inside absorbs the photons </a:t>
            </a:r>
          </a:p>
          <a:p>
            <a:r>
              <a:rPr lang="en-US"/>
              <a:t>3. All this energy charges the battery</a:t>
            </a:r>
          </a:p>
          <a:p>
            <a:r>
              <a:rPr lang="en-US"/>
              <a:t>4. Which can then be used for light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Ask students if they know what poverty is.</a:t>
            </a:r>
          </a:p>
          <a:p>
            <a:endParaRPr lang="en-US"/>
          </a:p>
          <a:p>
            <a:r>
              <a:rPr lang="en-US"/>
              <a:t>Poverty is about not having enough money to meet your basic needs, like food, clothes and shelter.</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Ask students to define extreme energy poverty</a:t>
            </a:r>
          </a:p>
          <a:p>
            <a:endParaRPr lang="en-US"/>
          </a:p>
          <a:p>
            <a:r>
              <a:rPr lang="en-US"/>
              <a:t>Extreme energy poverty is when you have little or no access to electricity, or unreliable access.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Explain the impact of extreme energy poverty</a:t>
            </a:r>
          </a:p>
          <a:p>
            <a:endParaRPr lang="en-US"/>
          </a:p>
          <a:p>
            <a:r>
              <a:rPr lang="en-US"/>
              <a:t>685 million people world wide live in extreme energy poverty. That is almost 1 in 10 people! </a:t>
            </a:r>
          </a:p>
          <a:p>
            <a:endParaRPr lang="en-US"/>
          </a:p>
          <a:p>
            <a:r>
              <a:rPr lang="en-US"/>
              <a:t>This means that when the sun sets at night, they are plunged into darkness or have to rely on unsafe fuel sources like kerosene or diesel.</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3/25/2025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3/25/2025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3/25/2025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3/25/2025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3/25/2025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3/25/2025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3/25/2025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3/25/2025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3/25/2025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3/25/2025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3/25/2025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3/25/2025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46.svg"/><Relationship Id="rId5" Type="http://schemas.openxmlformats.org/officeDocument/2006/relationships/image" Target="../media/image45.png"/><Relationship Id="rId4" Type="http://schemas.openxmlformats.org/officeDocument/2006/relationships/image" Target="../media/image44.pn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42.png"/></Relationships>
</file>

<file path=ppt/slides/_rels/slide12.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17.png"/><Relationship Id="rId7" Type="http://schemas.openxmlformats.org/officeDocument/2006/relationships/image" Target="../media/image50.sv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49.png"/><Relationship Id="rId11" Type="http://schemas.openxmlformats.org/officeDocument/2006/relationships/image" Target="../media/image54.svg"/><Relationship Id="rId5" Type="http://schemas.openxmlformats.org/officeDocument/2006/relationships/image" Target="../media/image48.svg"/><Relationship Id="rId10" Type="http://schemas.openxmlformats.org/officeDocument/2006/relationships/image" Target="../media/image53.png"/><Relationship Id="rId4" Type="http://schemas.openxmlformats.org/officeDocument/2006/relationships/image" Target="../media/image47.png"/><Relationship Id="rId9" Type="http://schemas.openxmlformats.org/officeDocument/2006/relationships/image" Target="../media/image52.svg"/></Relationships>
</file>

<file path=ppt/slides/_rels/slide13.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40.png"/><Relationship Id="rId4" Type="http://schemas.openxmlformats.org/officeDocument/2006/relationships/image" Target="../media/image44.png"/></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40.png"/></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56.png"/></Relationships>
</file>

<file path=ppt/slides/_rels/slide16.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image" Target="../media/image5.png"/><Relationship Id="rId7" Type="http://schemas.openxmlformats.org/officeDocument/2006/relationships/image" Target="../media/image60.sv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59.png"/><Relationship Id="rId11" Type="http://schemas.openxmlformats.org/officeDocument/2006/relationships/image" Target="../media/image64.svg"/><Relationship Id="rId5" Type="http://schemas.openxmlformats.org/officeDocument/2006/relationships/image" Target="../media/image58.svg"/><Relationship Id="rId10" Type="http://schemas.openxmlformats.org/officeDocument/2006/relationships/image" Target="../media/image63.png"/><Relationship Id="rId4" Type="http://schemas.openxmlformats.org/officeDocument/2006/relationships/image" Target="../media/image57.png"/><Relationship Id="rId9" Type="http://schemas.openxmlformats.org/officeDocument/2006/relationships/image" Target="../media/image62.svg"/></Relationships>
</file>

<file path=ppt/slides/_rels/slide17.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sv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8.png"/><Relationship Id="rId11" Type="http://schemas.openxmlformats.org/officeDocument/2006/relationships/image" Target="../media/image13.svg"/><Relationship Id="rId5" Type="http://schemas.openxmlformats.org/officeDocument/2006/relationships/image" Target="../media/image7.sv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svg"/></Relationships>
</file>

<file path=ppt/slides/_rels/slide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16.svg"/><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8" Type="http://schemas.openxmlformats.org/officeDocument/2006/relationships/image" Target="../media/image21.svg"/><Relationship Id="rId3" Type="http://schemas.openxmlformats.org/officeDocument/2006/relationships/image" Target="../media/image17.png"/><Relationship Id="rId7" Type="http://schemas.openxmlformats.org/officeDocument/2006/relationships/image" Target="../media/image20.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hyperlink" Target="https://www.youtube.com/watch?v=T4xKThjcKaE&amp;t=7s" TargetMode="External"/><Relationship Id="rId5" Type="http://schemas.openxmlformats.org/officeDocument/2006/relationships/image" Target="../media/image19.svg"/><Relationship Id="rId4" Type="http://schemas.openxmlformats.org/officeDocument/2006/relationships/image" Target="../media/image18.png"/></Relationships>
</file>

<file path=ppt/slides/_rels/slide6.xml.rels><?xml version="1.0" encoding="UTF-8" standalone="yes"?>
<Relationships xmlns="http://schemas.openxmlformats.org/package/2006/relationships"><Relationship Id="rId8" Type="http://schemas.openxmlformats.org/officeDocument/2006/relationships/image" Target="../media/image27.svg"/><Relationship Id="rId3" Type="http://schemas.openxmlformats.org/officeDocument/2006/relationships/image" Target="../media/image22.png"/><Relationship Id="rId7" Type="http://schemas.openxmlformats.org/officeDocument/2006/relationships/image" Target="../media/image26.png"/><Relationship Id="rId12" Type="http://schemas.openxmlformats.org/officeDocument/2006/relationships/image" Target="../media/image31.sv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25.svg"/><Relationship Id="rId11" Type="http://schemas.openxmlformats.org/officeDocument/2006/relationships/image" Target="../media/image30.png"/><Relationship Id="rId5" Type="http://schemas.openxmlformats.org/officeDocument/2006/relationships/image" Target="../media/image24.png"/><Relationship Id="rId10" Type="http://schemas.openxmlformats.org/officeDocument/2006/relationships/image" Target="../media/image29.svg"/><Relationship Id="rId4" Type="http://schemas.openxmlformats.org/officeDocument/2006/relationships/image" Target="../media/image23.svg"/><Relationship Id="rId9" Type="http://schemas.openxmlformats.org/officeDocument/2006/relationships/image" Target="../media/image28.png"/></Relationships>
</file>

<file path=ppt/slides/_rels/slide7.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17.png"/><Relationship Id="rId7" Type="http://schemas.openxmlformats.org/officeDocument/2006/relationships/image" Target="../media/image35.sv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34.png"/><Relationship Id="rId11" Type="http://schemas.openxmlformats.org/officeDocument/2006/relationships/image" Target="../media/image39.svg"/><Relationship Id="rId5" Type="http://schemas.openxmlformats.org/officeDocument/2006/relationships/image" Target="../media/image33.svg"/><Relationship Id="rId10" Type="http://schemas.openxmlformats.org/officeDocument/2006/relationships/image" Target="../media/image38.png"/><Relationship Id="rId4" Type="http://schemas.openxmlformats.org/officeDocument/2006/relationships/image" Target="../media/image32.png"/><Relationship Id="rId9" Type="http://schemas.openxmlformats.org/officeDocument/2006/relationships/image" Target="../media/image37.sv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40.png"/></Relationships>
</file>

<file path=ppt/slides/_rels/slide9.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4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a:stretch>
          </a:blipFill>
        </p:spPr>
      </p:sp>
      <p:sp>
        <p:nvSpPr>
          <p:cNvPr id="3" name="Freeform 3"/>
          <p:cNvSpPr/>
          <p:nvPr/>
        </p:nvSpPr>
        <p:spPr>
          <a:xfrm>
            <a:off x="624084" y="634513"/>
            <a:ext cx="7866016" cy="1609932"/>
          </a:xfrm>
          <a:custGeom>
            <a:avLst/>
            <a:gdLst/>
            <a:ahLst/>
            <a:cxnLst/>
            <a:rect l="l" t="t" r="r" b="b"/>
            <a:pathLst>
              <a:path w="7866016" h="1609932">
                <a:moveTo>
                  <a:pt x="0" y="0"/>
                </a:moveTo>
                <a:lnTo>
                  <a:pt x="7866016" y="0"/>
                </a:lnTo>
                <a:lnTo>
                  <a:pt x="7866016" y="1609932"/>
                </a:lnTo>
                <a:lnTo>
                  <a:pt x="0" y="1609932"/>
                </a:lnTo>
                <a:lnTo>
                  <a:pt x="0" y="0"/>
                </a:lnTo>
                <a:close/>
              </a:path>
            </a:pathLst>
          </a:custGeom>
          <a:blipFill>
            <a:blip r:embed="rId4"/>
            <a:stretch>
              <a:fillRect/>
            </a:stretch>
          </a:blipFill>
        </p:spPr>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EEBB00"/>
        </a:solidFill>
        <a:effectLst/>
      </p:bgPr>
    </p:bg>
    <p:spTree>
      <p:nvGrpSpPr>
        <p:cNvPr id="1" name=""/>
        <p:cNvGrpSpPr/>
        <p:nvPr/>
      </p:nvGrpSpPr>
      <p:grpSpPr>
        <a:xfrm>
          <a:off x="0" y="0"/>
          <a:ext cx="0" cy="0"/>
          <a:chOff x="0" y="0"/>
          <a:chExt cx="0" cy="0"/>
        </a:xfrm>
      </p:grpSpPr>
      <p:sp>
        <p:nvSpPr>
          <p:cNvPr id="2" name="Freeform 2"/>
          <p:cNvSpPr/>
          <p:nvPr/>
        </p:nvSpPr>
        <p:spPr>
          <a:xfrm>
            <a:off x="-227290" y="0"/>
            <a:ext cx="18742580" cy="10542701"/>
          </a:xfrm>
          <a:custGeom>
            <a:avLst/>
            <a:gdLst/>
            <a:ahLst/>
            <a:cxnLst/>
            <a:rect l="l" t="t" r="r" b="b"/>
            <a:pathLst>
              <a:path w="18742580" h="10542701">
                <a:moveTo>
                  <a:pt x="0" y="0"/>
                </a:moveTo>
                <a:lnTo>
                  <a:pt x="18742580" y="0"/>
                </a:lnTo>
                <a:lnTo>
                  <a:pt x="18742580" y="10542701"/>
                </a:lnTo>
                <a:lnTo>
                  <a:pt x="0" y="10542701"/>
                </a:lnTo>
                <a:lnTo>
                  <a:pt x="0" y="0"/>
                </a:lnTo>
                <a:close/>
              </a:path>
            </a:pathLst>
          </a:custGeom>
          <a:blipFill>
            <a:blip r:embed="rId3"/>
            <a:stretch>
              <a:fillRect/>
            </a:stretch>
          </a:blipFill>
        </p:spPr>
      </p:sp>
      <p:sp>
        <p:nvSpPr>
          <p:cNvPr id="3" name="Freeform 3"/>
          <p:cNvSpPr/>
          <p:nvPr/>
        </p:nvSpPr>
        <p:spPr>
          <a:xfrm rot="5400000">
            <a:off x="5588535" y="-861977"/>
            <a:ext cx="12145375" cy="13829364"/>
          </a:xfrm>
          <a:custGeom>
            <a:avLst/>
            <a:gdLst/>
            <a:ahLst/>
            <a:cxnLst/>
            <a:rect l="l" t="t" r="r" b="b"/>
            <a:pathLst>
              <a:path w="14067692" h="13787800">
                <a:moveTo>
                  <a:pt x="0" y="0"/>
                </a:moveTo>
                <a:lnTo>
                  <a:pt x="14067693" y="0"/>
                </a:lnTo>
                <a:lnTo>
                  <a:pt x="14067693" y="13787800"/>
                </a:lnTo>
                <a:lnTo>
                  <a:pt x="0" y="13787800"/>
                </a:lnTo>
                <a:lnTo>
                  <a:pt x="0" y="0"/>
                </a:lnTo>
                <a:close/>
              </a:path>
            </a:pathLst>
          </a:custGeom>
          <a:blipFill>
            <a:blip r:embed="rId4"/>
            <a:stretch>
              <a:fillRect l="-33769" r="-33769"/>
            </a:stretch>
          </a:blipFill>
        </p:spPr>
      </p:sp>
      <p:sp>
        <p:nvSpPr>
          <p:cNvPr id="4" name="Freeform 4"/>
          <p:cNvSpPr/>
          <p:nvPr/>
        </p:nvSpPr>
        <p:spPr>
          <a:xfrm>
            <a:off x="14425037" y="2401084"/>
            <a:ext cx="3303339" cy="4129174"/>
          </a:xfrm>
          <a:custGeom>
            <a:avLst/>
            <a:gdLst/>
            <a:ahLst/>
            <a:cxnLst/>
            <a:rect l="l" t="t" r="r" b="b"/>
            <a:pathLst>
              <a:path w="3303339" h="4129174">
                <a:moveTo>
                  <a:pt x="0" y="0"/>
                </a:moveTo>
                <a:lnTo>
                  <a:pt x="3303339" y="0"/>
                </a:lnTo>
                <a:lnTo>
                  <a:pt x="3303339" y="4129174"/>
                </a:lnTo>
                <a:lnTo>
                  <a:pt x="0" y="412917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5" name="TextBox 5"/>
          <p:cNvSpPr txBox="1"/>
          <p:nvPr/>
        </p:nvSpPr>
        <p:spPr>
          <a:xfrm>
            <a:off x="9468092" y="5819775"/>
            <a:ext cx="7791208" cy="3438525"/>
          </a:xfrm>
          <a:prstGeom prst="rect">
            <a:avLst/>
          </a:prstGeom>
        </p:spPr>
        <p:txBody>
          <a:bodyPr lIns="0" tIns="0" rIns="0" bIns="0" rtlCol="0" anchor="t">
            <a:spAutoFit/>
          </a:bodyPr>
          <a:lstStyle/>
          <a:p>
            <a:pPr algn="r">
              <a:lnSpc>
                <a:spcPts val="6600"/>
              </a:lnSpc>
            </a:pPr>
            <a:r>
              <a:rPr lang="en-US" sz="6000" b="1">
                <a:solidFill>
                  <a:srgbClr val="F4E819"/>
                </a:solidFill>
                <a:latin typeface="Poppins Bold"/>
                <a:ea typeface="Poppins Bold"/>
                <a:cs typeface="Poppins Bold"/>
                <a:sym typeface="Poppins Bold"/>
              </a:rPr>
              <a:t>Across the world,</a:t>
            </a:r>
          </a:p>
          <a:p>
            <a:pPr algn="r">
              <a:lnSpc>
                <a:spcPts val="6600"/>
              </a:lnSpc>
            </a:pPr>
            <a:r>
              <a:rPr lang="en-US" sz="6000" b="1">
                <a:solidFill>
                  <a:srgbClr val="F4E819"/>
                </a:solidFill>
                <a:latin typeface="Poppins Bold"/>
                <a:ea typeface="Poppins Bold"/>
                <a:cs typeface="Poppins Bold"/>
                <a:sym typeface="Poppins Bold"/>
              </a:rPr>
              <a:t>685 million people live in extreme energy poverty</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l="-1476" t="-44828" b="-37511"/>
            </a:stretch>
          </a:blipFill>
        </p:spPr>
      </p:sp>
      <p:sp>
        <p:nvSpPr>
          <p:cNvPr id="3" name="TextBox 3"/>
          <p:cNvSpPr txBox="1"/>
          <p:nvPr/>
        </p:nvSpPr>
        <p:spPr>
          <a:xfrm>
            <a:off x="5229346" y="3786502"/>
            <a:ext cx="7791208" cy="923925"/>
          </a:xfrm>
          <a:prstGeom prst="rect">
            <a:avLst/>
          </a:prstGeom>
        </p:spPr>
        <p:txBody>
          <a:bodyPr lIns="0" tIns="0" rIns="0" bIns="0" rtlCol="0" anchor="t">
            <a:spAutoFit/>
          </a:bodyPr>
          <a:lstStyle/>
          <a:p>
            <a:pPr algn="ctr">
              <a:lnSpc>
                <a:spcPts val="6600"/>
              </a:lnSpc>
            </a:pPr>
            <a:r>
              <a:rPr lang="en-US" sz="6000" b="1">
                <a:solidFill>
                  <a:srgbClr val="EEBB00"/>
                </a:solidFill>
                <a:latin typeface="Poppins Bold"/>
                <a:ea typeface="Poppins Bold"/>
                <a:cs typeface="Poppins Bold"/>
                <a:sym typeface="Poppins Bold"/>
              </a:rPr>
              <a:t>Close your eyes</a:t>
            </a:r>
          </a:p>
        </p:txBody>
      </p:sp>
      <p:sp>
        <p:nvSpPr>
          <p:cNvPr id="4" name="TextBox 4"/>
          <p:cNvSpPr txBox="1"/>
          <p:nvPr/>
        </p:nvSpPr>
        <p:spPr>
          <a:xfrm>
            <a:off x="5229346" y="5227323"/>
            <a:ext cx="7791208" cy="1339850"/>
          </a:xfrm>
          <a:prstGeom prst="rect">
            <a:avLst/>
          </a:prstGeom>
        </p:spPr>
        <p:txBody>
          <a:bodyPr lIns="0" tIns="0" rIns="0" bIns="0" rtlCol="0" anchor="t">
            <a:spAutoFit/>
          </a:bodyPr>
          <a:lstStyle/>
          <a:p>
            <a:pPr algn="ctr">
              <a:lnSpc>
                <a:spcPts val="5199"/>
              </a:lnSpc>
            </a:pPr>
            <a:r>
              <a:rPr lang="en-US" sz="3999" b="1">
                <a:solidFill>
                  <a:srgbClr val="FFFFFF"/>
                </a:solidFill>
                <a:latin typeface="Poppins Bold"/>
                <a:ea typeface="Poppins Bold"/>
                <a:cs typeface="Poppins Bold"/>
                <a:sym typeface="Poppins Bold"/>
              </a:rPr>
              <a:t>Imagine what it would be like if you had no electricity?</a:t>
            </a:r>
          </a:p>
        </p:txBody>
      </p:sp>
      <p:sp>
        <p:nvSpPr>
          <p:cNvPr id="5" name="Freeform 5"/>
          <p:cNvSpPr/>
          <p:nvPr/>
        </p:nvSpPr>
        <p:spPr>
          <a:xfrm>
            <a:off x="6798464" y="6605273"/>
            <a:ext cx="4652971" cy="495275"/>
          </a:xfrm>
          <a:custGeom>
            <a:avLst/>
            <a:gdLst/>
            <a:ahLst/>
            <a:cxnLst/>
            <a:rect l="l" t="t" r="r" b="b"/>
            <a:pathLst>
              <a:path w="4652971" h="495275">
                <a:moveTo>
                  <a:pt x="0" y="0"/>
                </a:moveTo>
                <a:lnTo>
                  <a:pt x="4652972" y="0"/>
                </a:lnTo>
                <a:lnTo>
                  <a:pt x="4652972" y="495275"/>
                </a:lnTo>
                <a:lnTo>
                  <a:pt x="0" y="495275"/>
                </a:lnTo>
                <a:lnTo>
                  <a:pt x="0" y="0"/>
                </a:lnTo>
                <a:close/>
              </a:path>
            </a:pathLst>
          </a:custGeom>
          <a:blipFill>
            <a:blip r:embed="rId4"/>
            <a:stretch>
              <a:fillRect l="-9231" t="-379900" r="-2251" b="-327866"/>
            </a:stretch>
          </a:blipFill>
        </p:spPr>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l="-1476" t="-44828" b="-37511"/>
            </a:stretch>
          </a:blipFill>
        </p:spPr>
      </p:sp>
      <p:sp>
        <p:nvSpPr>
          <p:cNvPr id="3" name="Freeform 3"/>
          <p:cNvSpPr/>
          <p:nvPr/>
        </p:nvSpPr>
        <p:spPr>
          <a:xfrm>
            <a:off x="9646870" y="3030740"/>
            <a:ext cx="3291840" cy="4114800"/>
          </a:xfrm>
          <a:custGeom>
            <a:avLst/>
            <a:gdLst/>
            <a:ahLst/>
            <a:cxnLst/>
            <a:rect l="l" t="t" r="r" b="b"/>
            <a:pathLst>
              <a:path w="3291840" h="4114800">
                <a:moveTo>
                  <a:pt x="0" y="0"/>
                </a:moveTo>
                <a:lnTo>
                  <a:pt x="3291840" y="0"/>
                </a:lnTo>
                <a:lnTo>
                  <a:pt x="3291840" y="4114800"/>
                </a:lnTo>
                <a:lnTo>
                  <a:pt x="0" y="411480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4" name="Freeform 4"/>
          <p:cNvSpPr/>
          <p:nvPr/>
        </p:nvSpPr>
        <p:spPr>
          <a:xfrm>
            <a:off x="5435899" y="3030740"/>
            <a:ext cx="3291840" cy="4114800"/>
          </a:xfrm>
          <a:custGeom>
            <a:avLst/>
            <a:gdLst/>
            <a:ahLst/>
            <a:cxnLst/>
            <a:rect l="l" t="t" r="r" b="b"/>
            <a:pathLst>
              <a:path w="3291840" h="4114800">
                <a:moveTo>
                  <a:pt x="0" y="0"/>
                </a:moveTo>
                <a:lnTo>
                  <a:pt x="3291840" y="0"/>
                </a:lnTo>
                <a:lnTo>
                  <a:pt x="3291840" y="4114800"/>
                </a:lnTo>
                <a:lnTo>
                  <a:pt x="0" y="411480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5" name="Freeform 5"/>
          <p:cNvSpPr/>
          <p:nvPr/>
        </p:nvSpPr>
        <p:spPr>
          <a:xfrm>
            <a:off x="1123463" y="3209078"/>
            <a:ext cx="3291840" cy="4114800"/>
          </a:xfrm>
          <a:custGeom>
            <a:avLst/>
            <a:gdLst/>
            <a:ahLst/>
            <a:cxnLst/>
            <a:rect l="l" t="t" r="r" b="b"/>
            <a:pathLst>
              <a:path w="3291840" h="4114800">
                <a:moveTo>
                  <a:pt x="0" y="0"/>
                </a:moveTo>
                <a:lnTo>
                  <a:pt x="3291840" y="0"/>
                </a:lnTo>
                <a:lnTo>
                  <a:pt x="3291840" y="4114800"/>
                </a:lnTo>
                <a:lnTo>
                  <a:pt x="0" y="411480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sp>
      <p:sp>
        <p:nvSpPr>
          <p:cNvPr id="6" name="Freeform 6"/>
          <p:cNvSpPr/>
          <p:nvPr/>
        </p:nvSpPr>
        <p:spPr>
          <a:xfrm>
            <a:off x="13826540" y="3030740"/>
            <a:ext cx="3291840" cy="4114800"/>
          </a:xfrm>
          <a:custGeom>
            <a:avLst/>
            <a:gdLst/>
            <a:ahLst/>
            <a:cxnLst/>
            <a:rect l="l" t="t" r="r" b="b"/>
            <a:pathLst>
              <a:path w="3291840" h="4114800">
                <a:moveTo>
                  <a:pt x="0" y="0"/>
                </a:moveTo>
                <a:lnTo>
                  <a:pt x="3291840" y="0"/>
                </a:lnTo>
                <a:lnTo>
                  <a:pt x="3291840" y="4114800"/>
                </a:lnTo>
                <a:lnTo>
                  <a:pt x="0" y="4114800"/>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sp>
      <p:sp>
        <p:nvSpPr>
          <p:cNvPr id="7" name="TextBox 7"/>
          <p:cNvSpPr txBox="1"/>
          <p:nvPr/>
        </p:nvSpPr>
        <p:spPr>
          <a:xfrm>
            <a:off x="1527486" y="6561455"/>
            <a:ext cx="2483793" cy="542925"/>
          </a:xfrm>
          <a:prstGeom prst="rect">
            <a:avLst/>
          </a:prstGeom>
        </p:spPr>
        <p:txBody>
          <a:bodyPr lIns="0" tIns="0" rIns="0" bIns="0" rtlCol="0" anchor="t">
            <a:spAutoFit/>
          </a:bodyPr>
          <a:lstStyle/>
          <a:p>
            <a:pPr algn="ctr">
              <a:lnSpc>
                <a:spcPts val="4200"/>
              </a:lnSpc>
            </a:pPr>
            <a:r>
              <a:rPr lang="en-US" sz="3000" b="1">
                <a:solidFill>
                  <a:srgbClr val="000000"/>
                </a:solidFill>
                <a:latin typeface="Poppins Bold"/>
                <a:ea typeface="Poppins Bold"/>
                <a:cs typeface="Poppins Bold"/>
                <a:sym typeface="Poppins Bold"/>
              </a:rPr>
              <a:t>Health</a:t>
            </a:r>
          </a:p>
        </p:txBody>
      </p:sp>
      <p:sp>
        <p:nvSpPr>
          <p:cNvPr id="8" name="TextBox 8"/>
          <p:cNvSpPr txBox="1"/>
          <p:nvPr/>
        </p:nvSpPr>
        <p:spPr>
          <a:xfrm>
            <a:off x="5963415" y="6561455"/>
            <a:ext cx="2364507" cy="542925"/>
          </a:xfrm>
          <a:prstGeom prst="rect">
            <a:avLst/>
          </a:prstGeom>
        </p:spPr>
        <p:txBody>
          <a:bodyPr lIns="0" tIns="0" rIns="0" bIns="0" rtlCol="0" anchor="t">
            <a:spAutoFit/>
          </a:bodyPr>
          <a:lstStyle/>
          <a:p>
            <a:pPr algn="ctr">
              <a:lnSpc>
                <a:spcPts val="4200"/>
              </a:lnSpc>
            </a:pPr>
            <a:r>
              <a:rPr lang="en-US" sz="3000" b="1">
                <a:solidFill>
                  <a:srgbClr val="000000"/>
                </a:solidFill>
                <a:latin typeface="Poppins Bold"/>
                <a:ea typeface="Poppins Bold"/>
                <a:cs typeface="Poppins Bold"/>
                <a:sym typeface="Poppins Bold"/>
              </a:rPr>
              <a:t>Education</a:t>
            </a:r>
          </a:p>
        </p:txBody>
      </p:sp>
      <p:sp>
        <p:nvSpPr>
          <p:cNvPr id="9" name="TextBox 9"/>
          <p:cNvSpPr txBox="1"/>
          <p:nvPr/>
        </p:nvSpPr>
        <p:spPr>
          <a:xfrm>
            <a:off x="9821214" y="6590030"/>
            <a:ext cx="3073832" cy="542925"/>
          </a:xfrm>
          <a:prstGeom prst="rect">
            <a:avLst/>
          </a:prstGeom>
        </p:spPr>
        <p:txBody>
          <a:bodyPr lIns="0" tIns="0" rIns="0" bIns="0" rtlCol="0" anchor="t">
            <a:spAutoFit/>
          </a:bodyPr>
          <a:lstStyle/>
          <a:p>
            <a:pPr algn="ctr">
              <a:lnSpc>
                <a:spcPts val="4200"/>
              </a:lnSpc>
            </a:pPr>
            <a:r>
              <a:rPr lang="en-US" sz="3000" b="1">
                <a:solidFill>
                  <a:srgbClr val="000000"/>
                </a:solidFill>
                <a:latin typeface="Poppins Bold"/>
                <a:ea typeface="Poppins Bold"/>
                <a:cs typeface="Poppins Bold"/>
                <a:sym typeface="Poppins Bold"/>
              </a:rPr>
              <a:t>Environment</a:t>
            </a:r>
          </a:p>
        </p:txBody>
      </p:sp>
      <p:sp>
        <p:nvSpPr>
          <p:cNvPr id="10" name="TextBox 10"/>
          <p:cNvSpPr txBox="1"/>
          <p:nvPr/>
        </p:nvSpPr>
        <p:spPr>
          <a:xfrm>
            <a:off x="14307758" y="6590030"/>
            <a:ext cx="2329405" cy="542925"/>
          </a:xfrm>
          <a:prstGeom prst="rect">
            <a:avLst/>
          </a:prstGeom>
        </p:spPr>
        <p:txBody>
          <a:bodyPr lIns="0" tIns="0" rIns="0" bIns="0" rtlCol="0" anchor="t">
            <a:spAutoFit/>
          </a:bodyPr>
          <a:lstStyle/>
          <a:p>
            <a:pPr algn="ctr">
              <a:lnSpc>
                <a:spcPts val="4200"/>
              </a:lnSpc>
            </a:pPr>
            <a:r>
              <a:rPr lang="en-US" sz="3000" b="1">
                <a:solidFill>
                  <a:srgbClr val="000000"/>
                </a:solidFill>
                <a:latin typeface="Poppins Bold"/>
                <a:ea typeface="Poppins Bold"/>
                <a:cs typeface="Poppins Bold"/>
                <a:sym typeface="Poppins Bold"/>
              </a:rPr>
              <a:t>Economy</a:t>
            </a:r>
          </a:p>
        </p:txBody>
      </p:sp>
      <p:sp>
        <p:nvSpPr>
          <p:cNvPr id="11" name="TextBox 11"/>
          <p:cNvSpPr txBox="1"/>
          <p:nvPr/>
        </p:nvSpPr>
        <p:spPr>
          <a:xfrm>
            <a:off x="944820" y="7323455"/>
            <a:ext cx="3649124" cy="1172845"/>
          </a:xfrm>
          <a:prstGeom prst="rect">
            <a:avLst/>
          </a:prstGeom>
        </p:spPr>
        <p:txBody>
          <a:bodyPr lIns="0" tIns="0" rIns="0" bIns="0" rtlCol="0" anchor="t">
            <a:spAutoFit/>
          </a:bodyPr>
          <a:lstStyle/>
          <a:p>
            <a:pPr algn="ctr">
              <a:lnSpc>
                <a:spcPts val="3079"/>
              </a:lnSpc>
            </a:pPr>
            <a:r>
              <a:rPr lang="en-US" sz="2199">
                <a:solidFill>
                  <a:srgbClr val="000000"/>
                </a:solidFill>
                <a:latin typeface="Poppins"/>
                <a:ea typeface="Poppins"/>
                <a:cs typeface="Poppins"/>
                <a:sym typeface="Poppins"/>
              </a:rPr>
              <a:t>Over 2 million deaths are caused by indoor air pollution annually</a:t>
            </a:r>
          </a:p>
        </p:txBody>
      </p:sp>
      <p:sp>
        <p:nvSpPr>
          <p:cNvPr id="12" name="TextBox 12"/>
          <p:cNvSpPr txBox="1"/>
          <p:nvPr/>
        </p:nvSpPr>
        <p:spPr>
          <a:xfrm>
            <a:off x="5486421" y="7323455"/>
            <a:ext cx="3318495" cy="1563370"/>
          </a:xfrm>
          <a:prstGeom prst="rect">
            <a:avLst/>
          </a:prstGeom>
        </p:spPr>
        <p:txBody>
          <a:bodyPr lIns="0" tIns="0" rIns="0" bIns="0" rtlCol="0" anchor="t">
            <a:spAutoFit/>
          </a:bodyPr>
          <a:lstStyle/>
          <a:p>
            <a:pPr algn="ctr">
              <a:lnSpc>
                <a:spcPts val="3079"/>
              </a:lnSpc>
            </a:pPr>
            <a:r>
              <a:rPr lang="en-US" sz="2199">
                <a:solidFill>
                  <a:srgbClr val="000000"/>
                </a:solidFill>
                <a:latin typeface="Poppins"/>
                <a:ea typeface="Poppins"/>
                <a:cs typeface="Poppins"/>
                <a:sym typeface="Poppins"/>
              </a:rPr>
              <a:t>With no light children don’t have the opportunity to study after dark</a:t>
            </a:r>
          </a:p>
        </p:txBody>
      </p:sp>
      <p:sp>
        <p:nvSpPr>
          <p:cNvPr id="13" name="TextBox 13"/>
          <p:cNvSpPr txBox="1"/>
          <p:nvPr/>
        </p:nvSpPr>
        <p:spPr>
          <a:xfrm>
            <a:off x="9690534" y="7323455"/>
            <a:ext cx="3204511" cy="1953895"/>
          </a:xfrm>
          <a:prstGeom prst="rect">
            <a:avLst/>
          </a:prstGeom>
        </p:spPr>
        <p:txBody>
          <a:bodyPr lIns="0" tIns="0" rIns="0" bIns="0" rtlCol="0" anchor="t">
            <a:spAutoFit/>
          </a:bodyPr>
          <a:lstStyle/>
          <a:p>
            <a:pPr algn="ctr">
              <a:lnSpc>
                <a:spcPts val="3079"/>
              </a:lnSpc>
            </a:pPr>
            <a:r>
              <a:rPr lang="en-US" sz="2199">
                <a:solidFill>
                  <a:srgbClr val="000000"/>
                </a:solidFill>
                <a:latin typeface="Poppins"/>
                <a:ea typeface="Poppins"/>
                <a:cs typeface="Poppins"/>
                <a:sym typeface="Poppins"/>
              </a:rPr>
              <a:t>Kerosene lanterns</a:t>
            </a:r>
          </a:p>
          <a:p>
            <a:pPr algn="ctr">
              <a:lnSpc>
                <a:spcPts val="3079"/>
              </a:lnSpc>
            </a:pPr>
            <a:r>
              <a:rPr lang="en-US" sz="2199">
                <a:solidFill>
                  <a:srgbClr val="000000"/>
                </a:solidFill>
                <a:latin typeface="Poppins"/>
                <a:ea typeface="Poppins"/>
                <a:cs typeface="Poppins"/>
                <a:sym typeface="Poppins"/>
              </a:rPr>
              <a:t>produce 190 million tonnes of CO2 annually</a:t>
            </a:r>
          </a:p>
          <a:p>
            <a:pPr algn="ctr">
              <a:lnSpc>
                <a:spcPts val="3079"/>
              </a:lnSpc>
            </a:pPr>
            <a:endParaRPr lang="en-US" sz="2199">
              <a:solidFill>
                <a:srgbClr val="000000"/>
              </a:solidFill>
              <a:latin typeface="Poppins"/>
              <a:ea typeface="Poppins"/>
              <a:cs typeface="Poppins"/>
              <a:sym typeface="Poppins"/>
            </a:endParaRPr>
          </a:p>
        </p:txBody>
      </p:sp>
      <p:sp>
        <p:nvSpPr>
          <p:cNvPr id="14" name="TextBox 14"/>
          <p:cNvSpPr txBox="1"/>
          <p:nvPr/>
        </p:nvSpPr>
        <p:spPr>
          <a:xfrm>
            <a:off x="13685621" y="7323455"/>
            <a:ext cx="3573679" cy="1172845"/>
          </a:xfrm>
          <a:prstGeom prst="rect">
            <a:avLst/>
          </a:prstGeom>
        </p:spPr>
        <p:txBody>
          <a:bodyPr lIns="0" tIns="0" rIns="0" bIns="0" rtlCol="0" anchor="t">
            <a:spAutoFit/>
          </a:bodyPr>
          <a:lstStyle/>
          <a:p>
            <a:pPr algn="ctr">
              <a:lnSpc>
                <a:spcPts val="3079"/>
              </a:lnSpc>
            </a:pPr>
            <a:r>
              <a:rPr lang="en-US" sz="2199">
                <a:solidFill>
                  <a:srgbClr val="000000"/>
                </a:solidFill>
                <a:latin typeface="Poppins"/>
                <a:ea typeface="Poppins"/>
                <a:cs typeface="Poppins"/>
                <a:sym typeface="Poppins"/>
              </a:rPr>
              <a:t>Families are spending up to 40% of their income on fuel for lighting</a:t>
            </a:r>
          </a:p>
        </p:txBody>
      </p:sp>
      <p:sp>
        <p:nvSpPr>
          <p:cNvPr id="15" name="TextBox 15"/>
          <p:cNvSpPr txBox="1"/>
          <p:nvPr/>
        </p:nvSpPr>
        <p:spPr>
          <a:xfrm>
            <a:off x="1170615" y="1028700"/>
            <a:ext cx="14314613" cy="1225551"/>
          </a:xfrm>
          <a:prstGeom prst="rect">
            <a:avLst/>
          </a:prstGeom>
        </p:spPr>
        <p:txBody>
          <a:bodyPr lIns="0" tIns="0" rIns="0" bIns="0" rtlCol="0" anchor="t">
            <a:spAutoFit/>
          </a:bodyPr>
          <a:lstStyle/>
          <a:p>
            <a:pPr algn="l">
              <a:lnSpc>
                <a:spcPts val="8800"/>
              </a:lnSpc>
            </a:pPr>
            <a:r>
              <a:rPr lang="en-US" sz="8000" b="1">
                <a:solidFill>
                  <a:srgbClr val="000000"/>
                </a:solidFill>
                <a:latin typeface="Poppins Bold"/>
                <a:ea typeface="Poppins Bold"/>
                <a:cs typeface="Poppins Bold"/>
                <a:sym typeface="Poppins Bold"/>
              </a:rPr>
              <a:t>4 pillars of energy poverty</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t="-10704" b="-7814"/>
            </a:stretch>
          </a:blipFill>
        </p:spPr>
      </p:sp>
      <p:sp>
        <p:nvSpPr>
          <p:cNvPr id="3" name="Freeform 3"/>
          <p:cNvSpPr/>
          <p:nvPr/>
        </p:nvSpPr>
        <p:spPr>
          <a:xfrm rot="-5400000">
            <a:off x="-274543" y="-1661231"/>
            <a:ext cx="14067692" cy="13966138"/>
          </a:xfrm>
          <a:custGeom>
            <a:avLst/>
            <a:gdLst/>
            <a:ahLst/>
            <a:cxnLst/>
            <a:rect l="l" t="t" r="r" b="b"/>
            <a:pathLst>
              <a:path w="14067692" h="13966138">
                <a:moveTo>
                  <a:pt x="0" y="0"/>
                </a:moveTo>
                <a:lnTo>
                  <a:pt x="14067692" y="0"/>
                </a:lnTo>
                <a:lnTo>
                  <a:pt x="14067692" y="13966138"/>
                </a:lnTo>
                <a:lnTo>
                  <a:pt x="0" y="13966138"/>
                </a:lnTo>
                <a:lnTo>
                  <a:pt x="0" y="0"/>
                </a:lnTo>
                <a:close/>
              </a:path>
            </a:pathLst>
          </a:custGeom>
          <a:blipFill>
            <a:blip r:embed="rId4">
              <a:alphaModFix amt="55000"/>
            </a:blip>
            <a:stretch>
              <a:fillRect l="-42618" t="-9151" r="-42618"/>
            </a:stretch>
          </a:blipFill>
        </p:spPr>
      </p:sp>
      <p:sp>
        <p:nvSpPr>
          <p:cNvPr id="4" name="TextBox 4"/>
          <p:cNvSpPr txBox="1"/>
          <p:nvPr/>
        </p:nvSpPr>
        <p:spPr>
          <a:xfrm>
            <a:off x="1085850" y="6536156"/>
            <a:ext cx="10304033" cy="2155828"/>
          </a:xfrm>
          <a:prstGeom prst="rect">
            <a:avLst/>
          </a:prstGeom>
        </p:spPr>
        <p:txBody>
          <a:bodyPr lIns="0" tIns="0" rIns="0" bIns="0" rtlCol="0" anchor="t">
            <a:spAutoFit/>
          </a:bodyPr>
          <a:lstStyle/>
          <a:p>
            <a:pPr algn="l">
              <a:lnSpc>
                <a:spcPts val="8000"/>
              </a:lnSpc>
            </a:pPr>
            <a:r>
              <a:rPr lang="en-US" sz="8000" b="1">
                <a:solidFill>
                  <a:srgbClr val="EEBB00"/>
                </a:solidFill>
                <a:latin typeface="Poppins Bold"/>
                <a:ea typeface="Poppins Bold"/>
                <a:cs typeface="Poppins Bold"/>
                <a:sym typeface="Poppins Bold"/>
              </a:rPr>
              <a:t>HOW DOES SOLARBUDDY HELP?</a:t>
            </a:r>
          </a:p>
        </p:txBody>
      </p:sp>
      <p:sp>
        <p:nvSpPr>
          <p:cNvPr id="5" name="Freeform 5"/>
          <p:cNvSpPr/>
          <p:nvPr/>
        </p:nvSpPr>
        <p:spPr>
          <a:xfrm>
            <a:off x="1028700" y="8514496"/>
            <a:ext cx="10079143" cy="869326"/>
          </a:xfrm>
          <a:custGeom>
            <a:avLst/>
            <a:gdLst/>
            <a:ahLst/>
            <a:cxnLst/>
            <a:rect l="l" t="t" r="r" b="b"/>
            <a:pathLst>
              <a:path w="10079143" h="869326">
                <a:moveTo>
                  <a:pt x="0" y="0"/>
                </a:moveTo>
                <a:lnTo>
                  <a:pt x="10079143" y="0"/>
                </a:lnTo>
                <a:lnTo>
                  <a:pt x="10079143" y="869326"/>
                </a:lnTo>
                <a:lnTo>
                  <a:pt x="0" y="869326"/>
                </a:lnTo>
                <a:lnTo>
                  <a:pt x="0" y="0"/>
                </a:lnTo>
                <a:close/>
              </a:path>
            </a:pathLst>
          </a:custGeom>
          <a:blipFill>
            <a:blip r:embed="rId5"/>
            <a:stretch>
              <a:fillRect/>
            </a:stretch>
          </a:blipFill>
        </p:spPr>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l="-1476" t="-44828" b="-37511"/>
            </a:stretch>
          </a:blipFill>
        </p:spPr>
      </p:sp>
      <p:sp>
        <p:nvSpPr>
          <p:cNvPr id="3" name="TextBox 3"/>
          <p:cNvSpPr txBox="1"/>
          <p:nvPr/>
        </p:nvSpPr>
        <p:spPr>
          <a:xfrm>
            <a:off x="5144056" y="4783065"/>
            <a:ext cx="2364507" cy="901700"/>
          </a:xfrm>
          <a:prstGeom prst="rect">
            <a:avLst/>
          </a:prstGeom>
        </p:spPr>
        <p:txBody>
          <a:bodyPr lIns="0" tIns="0" rIns="0" bIns="0" rtlCol="0" anchor="t">
            <a:spAutoFit/>
          </a:bodyPr>
          <a:lstStyle/>
          <a:p>
            <a:pPr algn="ctr">
              <a:lnSpc>
                <a:spcPts val="7000"/>
              </a:lnSpc>
            </a:pPr>
            <a:r>
              <a:rPr lang="en-US" sz="5000" b="1">
                <a:solidFill>
                  <a:srgbClr val="EEBB00"/>
                </a:solidFill>
                <a:latin typeface="Poppins Bold"/>
                <a:ea typeface="Poppins Bold"/>
                <a:cs typeface="Poppins Bold"/>
                <a:sym typeface="Poppins Bold"/>
              </a:rPr>
              <a:t>GOAL 1</a:t>
            </a:r>
          </a:p>
        </p:txBody>
      </p:sp>
      <p:sp>
        <p:nvSpPr>
          <p:cNvPr id="4" name="TextBox 4"/>
          <p:cNvSpPr txBox="1"/>
          <p:nvPr/>
        </p:nvSpPr>
        <p:spPr>
          <a:xfrm>
            <a:off x="10814785" y="4783065"/>
            <a:ext cx="3073832" cy="901700"/>
          </a:xfrm>
          <a:prstGeom prst="rect">
            <a:avLst/>
          </a:prstGeom>
        </p:spPr>
        <p:txBody>
          <a:bodyPr lIns="0" tIns="0" rIns="0" bIns="0" rtlCol="0" anchor="t">
            <a:spAutoFit/>
          </a:bodyPr>
          <a:lstStyle/>
          <a:p>
            <a:pPr algn="ctr">
              <a:lnSpc>
                <a:spcPts val="7000"/>
              </a:lnSpc>
            </a:pPr>
            <a:r>
              <a:rPr lang="en-US" sz="5000" b="1">
                <a:solidFill>
                  <a:srgbClr val="EEBB00"/>
                </a:solidFill>
                <a:latin typeface="Poppins Bold"/>
                <a:ea typeface="Poppins Bold"/>
                <a:cs typeface="Poppins Bold"/>
                <a:sym typeface="Poppins Bold"/>
              </a:rPr>
              <a:t>GOAL 2</a:t>
            </a:r>
          </a:p>
        </p:txBody>
      </p:sp>
      <p:sp>
        <p:nvSpPr>
          <p:cNvPr id="5" name="TextBox 5"/>
          <p:cNvSpPr txBox="1"/>
          <p:nvPr/>
        </p:nvSpPr>
        <p:spPr>
          <a:xfrm>
            <a:off x="3457215" y="5980182"/>
            <a:ext cx="5738189" cy="2832100"/>
          </a:xfrm>
          <a:prstGeom prst="rect">
            <a:avLst/>
          </a:prstGeom>
        </p:spPr>
        <p:txBody>
          <a:bodyPr lIns="0" tIns="0" rIns="0" bIns="0" rtlCol="0" anchor="t">
            <a:spAutoFit/>
          </a:bodyPr>
          <a:lstStyle/>
          <a:p>
            <a:pPr algn="ctr">
              <a:lnSpc>
                <a:spcPts val="5599"/>
              </a:lnSpc>
            </a:pPr>
            <a:r>
              <a:rPr lang="en-US" sz="3999">
                <a:solidFill>
                  <a:srgbClr val="FFFFFF"/>
                </a:solidFill>
                <a:latin typeface="Poppins"/>
                <a:ea typeface="Poppins"/>
                <a:cs typeface="Poppins"/>
                <a:sym typeface="Poppins"/>
              </a:rPr>
              <a:t>To give solar lighting to millions of children living in energy poverty by 2030</a:t>
            </a:r>
          </a:p>
        </p:txBody>
      </p:sp>
      <p:sp>
        <p:nvSpPr>
          <p:cNvPr id="6" name="TextBox 6"/>
          <p:cNvSpPr txBox="1"/>
          <p:nvPr/>
        </p:nvSpPr>
        <p:spPr>
          <a:xfrm>
            <a:off x="9872617" y="5980182"/>
            <a:ext cx="4958168" cy="2832100"/>
          </a:xfrm>
          <a:prstGeom prst="rect">
            <a:avLst/>
          </a:prstGeom>
        </p:spPr>
        <p:txBody>
          <a:bodyPr lIns="0" tIns="0" rIns="0" bIns="0" rtlCol="0" anchor="t">
            <a:spAutoFit/>
          </a:bodyPr>
          <a:lstStyle/>
          <a:p>
            <a:pPr algn="ctr">
              <a:lnSpc>
                <a:spcPts val="5599"/>
              </a:lnSpc>
            </a:pPr>
            <a:r>
              <a:rPr lang="en-US" sz="3999">
                <a:solidFill>
                  <a:srgbClr val="FFFFFF"/>
                </a:solidFill>
                <a:latin typeface="Poppins"/>
                <a:ea typeface="Poppins"/>
                <a:cs typeface="Poppins"/>
                <a:sym typeface="Poppins"/>
              </a:rPr>
              <a:t>To educate millions of people globally about extreme energy poverty</a:t>
            </a:r>
          </a:p>
        </p:txBody>
      </p:sp>
      <p:sp>
        <p:nvSpPr>
          <p:cNvPr id="7" name="TextBox 7"/>
          <p:cNvSpPr txBox="1"/>
          <p:nvPr/>
        </p:nvSpPr>
        <p:spPr>
          <a:xfrm>
            <a:off x="1525987" y="1459922"/>
            <a:ext cx="15236026" cy="1762125"/>
          </a:xfrm>
          <a:prstGeom prst="rect">
            <a:avLst/>
          </a:prstGeom>
        </p:spPr>
        <p:txBody>
          <a:bodyPr lIns="0" tIns="0" rIns="0" bIns="0" rtlCol="0" anchor="t">
            <a:spAutoFit/>
          </a:bodyPr>
          <a:lstStyle/>
          <a:p>
            <a:pPr algn="ctr">
              <a:lnSpc>
                <a:spcPts val="6600"/>
              </a:lnSpc>
            </a:pPr>
            <a:r>
              <a:rPr lang="en-US" sz="6000" b="1">
                <a:solidFill>
                  <a:srgbClr val="FFFFFF"/>
                </a:solidFill>
                <a:latin typeface="Poppins Bold"/>
                <a:ea typeface="Poppins Bold"/>
                <a:cs typeface="Poppins Bold"/>
                <a:sym typeface="Poppins Bold"/>
              </a:rPr>
              <a:t>SolarBuddy is dedicated to illuminating the futures of all children</a:t>
            </a:r>
          </a:p>
        </p:txBody>
      </p:sp>
      <p:sp>
        <p:nvSpPr>
          <p:cNvPr id="8" name="Freeform 8"/>
          <p:cNvSpPr/>
          <p:nvPr/>
        </p:nvSpPr>
        <p:spPr>
          <a:xfrm>
            <a:off x="4403289" y="3222047"/>
            <a:ext cx="9584229" cy="826640"/>
          </a:xfrm>
          <a:custGeom>
            <a:avLst/>
            <a:gdLst/>
            <a:ahLst/>
            <a:cxnLst/>
            <a:rect l="l" t="t" r="r" b="b"/>
            <a:pathLst>
              <a:path w="9584229" h="826640">
                <a:moveTo>
                  <a:pt x="0" y="0"/>
                </a:moveTo>
                <a:lnTo>
                  <a:pt x="9584229" y="0"/>
                </a:lnTo>
                <a:lnTo>
                  <a:pt x="9584229" y="826640"/>
                </a:lnTo>
                <a:lnTo>
                  <a:pt x="0" y="826640"/>
                </a:lnTo>
                <a:lnTo>
                  <a:pt x="0" y="0"/>
                </a:lnTo>
                <a:close/>
              </a:path>
            </a:pathLst>
          </a:custGeom>
          <a:blipFill>
            <a:blip r:embed="rId4"/>
            <a:stretch>
              <a:fillRect/>
            </a:stretch>
          </a:blipFill>
        </p:spPr>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l="-1476" t="-44828" b="-37511"/>
            </a:stretch>
          </a:blipFill>
        </p:spPr>
      </p:sp>
      <p:sp>
        <p:nvSpPr>
          <p:cNvPr id="3" name="TextBox 3"/>
          <p:cNvSpPr txBox="1"/>
          <p:nvPr/>
        </p:nvSpPr>
        <p:spPr>
          <a:xfrm>
            <a:off x="8999393" y="926523"/>
            <a:ext cx="7005624" cy="1364476"/>
          </a:xfrm>
          <a:prstGeom prst="rect">
            <a:avLst/>
          </a:prstGeom>
        </p:spPr>
        <p:txBody>
          <a:bodyPr wrap="square" lIns="0" tIns="0" rIns="0" bIns="0" rtlCol="0" anchor="t">
            <a:spAutoFit/>
          </a:bodyPr>
          <a:lstStyle/>
          <a:p>
            <a:pPr algn="ctr">
              <a:lnSpc>
                <a:spcPts val="11200"/>
              </a:lnSpc>
            </a:pPr>
            <a:r>
              <a:rPr lang="en-US" sz="8000" b="1">
                <a:solidFill>
                  <a:srgbClr val="FFFFFF"/>
                </a:solidFill>
                <a:latin typeface="Poppins Bold"/>
                <a:ea typeface="Poppins Bold"/>
                <a:cs typeface="Poppins Bold"/>
                <a:sym typeface="Poppins Bold"/>
              </a:rPr>
              <a:t>JuniorBuddy</a:t>
            </a:r>
          </a:p>
        </p:txBody>
      </p:sp>
      <p:sp>
        <p:nvSpPr>
          <p:cNvPr id="4" name="Freeform 4"/>
          <p:cNvSpPr/>
          <p:nvPr/>
        </p:nvSpPr>
        <p:spPr>
          <a:xfrm>
            <a:off x="874647" y="1608992"/>
            <a:ext cx="8115300" cy="7107117"/>
          </a:xfrm>
          <a:custGeom>
            <a:avLst/>
            <a:gdLst/>
            <a:ahLst/>
            <a:cxnLst/>
            <a:rect l="l" t="t" r="r" b="b"/>
            <a:pathLst>
              <a:path w="8115300" h="7107117">
                <a:moveTo>
                  <a:pt x="0" y="0"/>
                </a:moveTo>
                <a:lnTo>
                  <a:pt x="8115300" y="0"/>
                </a:lnTo>
                <a:lnTo>
                  <a:pt x="8115300" y="7107116"/>
                </a:lnTo>
                <a:lnTo>
                  <a:pt x="0" y="7107116"/>
                </a:lnTo>
                <a:lnTo>
                  <a:pt x="0" y="0"/>
                </a:lnTo>
                <a:close/>
              </a:path>
            </a:pathLst>
          </a:custGeom>
          <a:blipFill>
            <a:blip r:embed="rId4"/>
            <a:stretch>
              <a:fillRect l="-19898" t="-2718" r="-22069" b="-11567"/>
            </a:stretch>
          </a:blipFill>
        </p:spPr>
      </p:sp>
      <p:sp>
        <p:nvSpPr>
          <p:cNvPr id="5" name="TextBox 5"/>
          <p:cNvSpPr txBox="1"/>
          <p:nvPr/>
        </p:nvSpPr>
        <p:spPr>
          <a:xfrm>
            <a:off x="9195954" y="2346547"/>
            <a:ext cx="7866635" cy="547714"/>
          </a:xfrm>
          <a:prstGeom prst="rect">
            <a:avLst/>
          </a:prstGeom>
        </p:spPr>
        <p:txBody>
          <a:bodyPr wrap="square" lIns="0" tIns="0" rIns="0" bIns="0" rtlCol="0" anchor="t">
            <a:spAutoFit/>
          </a:bodyPr>
          <a:lstStyle/>
          <a:p>
            <a:pPr algn="l">
              <a:lnSpc>
                <a:spcPts val="4480"/>
              </a:lnSpc>
              <a:spcBef>
                <a:spcPct val="0"/>
              </a:spcBef>
            </a:pPr>
            <a:r>
              <a:rPr lang="en-US" sz="3200" b="1">
                <a:solidFill>
                  <a:srgbClr val="000000"/>
                </a:solidFill>
                <a:latin typeface="Poppins Bold"/>
                <a:ea typeface="Poppins Bold"/>
                <a:cs typeface="Poppins Bold"/>
                <a:sym typeface="Poppins Bold"/>
              </a:rPr>
              <a:t>DESIGNED ESPECIALLY FOR CHILDREN</a:t>
            </a:r>
          </a:p>
        </p:txBody>
      </p:sp>
      <p:sp>
        <p:nvSpPr>
          <p:cNvPr id="6" name="TextBox 6"/>
          <p:cNvSpPr txBox="1"/>
          <p:nvPr/>
        </p:nvSpPr>
        <p:spPr>
          <a:xfrm>
            <a:off x="9217613" y="5758364"/>
            <a:ext cx="4818506" cy="566420"/>
          </a:xfrm>
          <a:prstGeom prst="rect">
            <a:avLst/>
          </a:prstGeom>
        </p:spPr>
        <p:txBody>
          <a:bodyPr wrap="square" lIns="0" tIns="0" rIns="0" bIns="0" rtlCol="0" anchor="t">
            <a:spAutoFit/>
          </a:bodyPr>
          <a:lstStyle/>
          <a:p>
            <a:pPr algn="l">
              <a:lnSpc>
                <a:spcPts val="4480"/>
              </a:lnSpc>
              <a:spcBef>
                <a:spcPct val="0"/>
              </a:spcBef>
            </a:pPr>
            <a:r>
              <a:rPr lang="en-US" sz="3200" b="1">
                <a:solidFill>
                  <a:srgbClr val="000000"/>
                </a:solidFill>
                <a:latin typeface="Poppins Bold"/>
                <a:ea typeface="Poppins Bold"/>
                <a:cs typeface="Poppins Bold"/>
                <a:sym typeface="Poppins Bold"/>
              </a:rPr>
              <a:t>KEY FEATURES</a:t>
            </a:r>
          </a:p>
        </p:txBody>
      </p:sp>
      <p:sp>
        <p:nvSpPr>
          <p:cNvPr id="7" name="TextBox 7"/>
          <p:cNvSpPr txBox="1"/>
          <p:nvPr/>
        </p:nvSpPr>
        <p:spPr>
          <a:xfrm>
            <a:off x="8999472" y="3215189"/>
            <a:ext cx="7564354" cy="1609725"/>
          </a:xfrm>
          <a:prstGeom prst="rect">
            <a:avLst/>
          </a:prstGeom>
        </p:spPr>
        <p:txBody>
          <a:bodyPr lIns="0" tIns="0" rIns="0" bIns="0" rtlCol="0" anchor="t">
            <a:spAutoFit/>
          </a:bodyPr>
          <a:lstStyle/>
          <a:p>
            <a:pPr marL="647700" lvl="1" indent="-323850" algn="l">
              <a:lnSpc>
                <a:spcPts val="4200"/>
              </a:lnSpc>
              <a:buFont typeface="Arial"/>
              <a:buChar char="•"/>
            </a:pPr>
            <a:r>
              <a:rPr lang="en-US" sz="3000">
                <a:solidFill>
                  <a:srgbClr val="000000"/>
                </a:solidFill>
                <a:latin typeface="Poppins"/>
                <a:ea typeface="Poppins"/>
                <a:cs typeface="Poppins"/>
                <a:sym typeface="Poppins"/>
              </a:rPr>
              <a:t>Easy to assemble, use and charge</a:t>
            </a:r>
          </a:p>
          <a:p>
            <a:pPr marL="647700" lvl="1" indent="-323850" algn="l">
              <a:lnSpc>
                <a:spcPts val="4200"/>
              </a:lnSpc>
              <a:buFont typeface="Arial"/>
              <a:buChar char="•"/>
            </a:pPr>
            <a:r>
              <a:rPr lang="en-US" sz="3000">
                <a:solidFill>
                  <a:srgbClr val="000000"/>
                </a:solidFill>
                <a:latin typeface="Poppins"/>
                <a:ea typeface="Poppins"/>
                <a:cs typeface="Poppins"/>
                <a:sym typeface="Poppins"/>
              </a:rPr>
              <a:t>Designed with purpose</a:t>
            </a:r>
          </a:p>
          <a:p>
            <a:pPr marL="647700" lvl="1" indent="-323850" algn="l">
              <a:lnSpc>
                <a:spcPts val="4200"/>
              </a:lnSpc>
              <a:buFont typeface="Arial"/>
              <a:buChar char="•"/>
            </a:pPr>
            <a:r>
              <a:rPr lang="en-US" sz="3000">
                <a:solidFill>
                  <a:srgbClr val="000000"/>
                </a:solidFill>
                <a:latin typeface="Poppins"/>
                <a:ea typeface="Poppins"/>
                <a:cs typeface="Poppins"/>
                <a:sym typeface="Poppins"/>
              </a:rPr>
              <a:t>Intentionally humanised</a:t>
            </a:r>
          </a:p>
        </p:txBody>
      </p:sp>
      <p:sp>
        <p:nvSpPr>
          <p:cNvPr id="8" name="TextBox 8"/>
          <p:cNvSpPr txBox="1"/>
          <p:nvPr/>
        </p:nvSpPr>
        <p:spPr>
          <a:xfrm>
            <a:off x="8999472" y="6647023"/>
            <a:ext cx="7564354" cy="3209925"/>
          </a:xfrm>
          <a:prstGeom prst="rect">
            <a:avLst/>
          </a:prstGeom>
        </p:spPr>
        <p:txBody>
          <a:bodyPr lIns="0" tIns="0" rIns="0" bIns="0" rtlCol="0" anchor="t">
            <a:spAutoFit/>
          </a:bodyPr>
          <a:lstStyle/>
          <a:p>
            <a:pPr marL="647700" lvl="1" indent="-323850" algn="l">
              <a:lnSpc>
                <a:spcPts val="4200"/>
              </a:lnSpc>
              <a:buFont typeface="Arial"/>
              <a:buChar char="•"/>
            </a:pPr>
            <a:r>
              <a:rPr lang="en-US" sz="3000">
                <a:solidFill>
                  <a:srgbClr val="000000"/>
                </a:solidFill>
                <a:latin typeface="Poppins"/>
                <a:ea typeface="Poppins"/>
                <a:cs typeface="Poppins"/>
                <a:sym typeface="Poppins"/>
              </a:rPr>
              <a:t>2 light settings: high and low</a:t>
            </a:r>
          </a:p>
          <a:p>
            <a:pPr marL="647700" lvl="1" indent="-323850" algn="l">
              <a:lnSpc>
                <a:spcPts val="4200"/>
              </a:lnSpc>
              <a:buFont typeface="Arial"/>
              <a:buChar char="•"/>
            </a:pPr>
            <a:r>
              <a:rPr lang="en-US" sz="3000">
                <a:solidFill>
                  <a:srgbClr val="000000"/>
                </a:solidFill>
                <a:latin typeface="Poppins"/>
                <a:ea typeface="Poppins"/>
                <a:cs typeface="Poppins"/>
                <a:sym typeface="Poppins"/>
              </a:rPr>
              <a:t>Humanised design: cute new face on the front!</a:t>
            </a:r>
          </a:p>
          <a:p>
            <a:pPr marL="647700" lvl="1" indent="-323850" algn="l">
              <a:lnSpc>
                <a:spcPts val="4200"/>
              </a:lnSpc>
              <a:buFont typeface="Arial"/>
              <a:buChar char="•"/>
            </a:pPr>
            <a:r>
              <a:rPr lang="en-US" sz="3000">
                <a:solidFill>
                  <a:srgbClr val="000000"/>
                </a:solidFill>
                <a:latin typeface="Poppins"/>
                <a:ea typeface="Poppins"/>
                <a:cs typeface="Poppins"/>
                <a:sym typeface="Poppins"/>
              </a:rPr>
              <a:t>Multipurpose handle: ceiling hung, propped on desk or hand-held</a:t>
            </a:r>
          </a:p>
          <a:p>
            <a:pPr algn="l">
              <a:lnSpc>
                <a:spcPts val="4200"/>
              </a:lnSpc>
              <a:spcBef>
                <a:spcPct val="0"/>
              </a:spcBef>
            </a:pPr>
            <a:endParaRPr lang="en-US" sz="3000">
              <a:solidFill>
                <a:srgbClr val="000000"/>
              </a:solidFill>
              <a:latin typeface="Poppins"/>
              <a:ea typeface="Poppins"/>
              <a:cs typeface="Poppins"/>
              <a:sym typeface="Poppins"/>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l="-1476" t="-44828" b="-37511"/>
            </a:stretch>
          </a:blipFill>
        </p:spPr>
      </p:sp>
      <p:sp>
        <p:nvSpPr>
          <p:cNvPr id="3" name="Freeform 3"/>
          <p:cNvSpPr/>
          <p:nvPr/>
        </p:nvSpPr>
        <p:spPr>
          <a:xfrm>
            <a:off x="9646870" y="3678039"/>
            <a:ext cx="3291840" cy="4114800"/>
          </a:xfrm>
          <a:custGeom>
            <a:avLst/>
            <a:gdLst/>
            <a:ahLst/>
            <a:cxnLst/>
            <a:rect l="l" t="t" r="r" b="b"/>
            <a:pathLst>
              <a:path w="3291840" h="4114800">
                <a:moveTo>
                  <a:pt x="0" y="0"/>
                </a:moveTo>
                <a:lnTo>
                  <a:pt x="3291840" y="0"/>
                </a:lnTo>
                <a:lnTo>
                  <a:pt x="3291840" y="4114800"/>
                </a:lnTo>
                <a:lnTo>
                  <a:pt x="0" y="411480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4" name="Freeform 4"/>
          <p:cNvSpPr/>
          <p:nvPr/>
        </p:nvSpPr>
        <p:spPr>
          <a:xfrm>
            <a:off x="5435899" y="3678039"/>
            <a:ext cx="3291840" cy="4114800"/>
          </a:xfrm>
          <a:custGeom>
            <a:avLst/>
            <a:gdLst/>
            <a:ahLst/>
            <a:cxnLst/>
            <a:rect l="l" t="t" r="r" b="b"/>
            <a:pathLst>
              <a:path w="3291840" h="4114800">
                <a:moveTo>
                  <a:pt x="0" y="0"/>
                </a:moveTo>
                <a:lnTo>
                  <a:pt x="3291840" y="0"/>
                </a:lnTo>
                <a:lnTo>
                  <a:pt x="3291840" y="4114800"/>
                </a:lnTo>
                <a:lnTo>
                  <a:pt x="0" y="411480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5" name="Freeform 5"/>
          <p:cNvSpPr/>
          <p:nvPr/>
        </p:nvSpPr>
        <p:spPr>
          <a:xfrm>
            <a:off x="1123463" y="3856377"/>
            <a:ext cx="3291840" cy="4114800"/>
          </a:xfrm>
          <a:custGeom>
            <a:avLst/>
            <a:gdLst/>
            <a:ahLst/>
            <a:cxnLst/>
            <a:rect l="l" t="t" r="r" b="b"/>
            <a:pathLst>
              <a:path w="3291840" h="4114800">
                <a:moveTo>
                  <a:pt x="0" y="0"/>
                </a:moveTo>
                <a:lnTo>
                  <a:pt x="3291840" y="0"/>
                </a:lnTo>
                <a:lnTo>
                  <a:pt x="3291840" y="4114800"/>
                </a:lnTo>
                <a:lnTo>
                  <a:pt x="0" y="411480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sp>
      <p:sp>
        <p:nvSpPr>
          <p:cNvPr id="6" name="Freeform 6"/>
          <p:cNvSpPr/>
          <p:nvPr/>
        </p:nvSpPr>
        <p:spPr>
          <a:xfrm>
            <a:off x="13826540" y="3678039"/>
            <a:ext cx="3291840" cy="4114800"/>
          </a:xfrm>
          <a:custGeom>
            <a:avLst/>
            <a:gdLst/>
            <a:ahLst/>
            <a:cxnLst/>
            <a:rect l="l" t="t" r="r" b="b"/>
            <a:pathLst>
              <a:path w="3291840" h="4114800">
                <a:moveTo>
                  <a:pt x="0" y="0"/>
                </a:moveTo>
                <a:lnTo>
                  <a:pt x="3291840" y="0"/>
                </a:lnTo>
                <a:lnTo>
                  <a:pt x="3291840" y="4114800"/>
                </a:lnTo>
                <a:lnTo>
                  <a:pt x="0" y="4114800"/>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sp>
      <p:sp>
        <p:nvSpPr>
          <p:cNvPr id="7" name="TextBox 7"/>
          <p:cNvSpPr txBox="1"/>
          <p:nvPr/>
        </p:nvSpPr>
        <p:spPr>
          <a:xfrm>
            <a:off x="1527486" y="7208754"/>
            <a:ext cx="2483793" cy="542925"/>
          </a:xfrm>
          <a:prstGeom prst="rect">
            <a:avLst/>
          </a:prstGeom>
        </p:spPr>
        <p:txBody>
          <a:bodyPr lIns="0" tIns="0" rIns="0" bIns="0" rtlCol="0" anchor="t">
            <a:spAutoFit/>
          </a:bodyPr>
          <a:lstStyle/>
          <a:p>
            <a:pPr algn="ctr">
              <a:lnSpc>
                <a:spcPts val="4200"/>
              </a:lnSpc>
            </a:pPr>
            <a:r>
              <a:rPr lang="en-US" sz="3000" b="1">
                <a:solidFill>
                  <a:srgbClr val="FFFFFF"/>
                </a:solidFill>
                <a:latin typeface="Poppins Bold"/>
                <a:ea typeface="Poppins Bold"/>
                <a:cs typeface="Poppins Bold"/>
                <a:sym typeface="Poppins Bold"/>
              </a:rPr>
              <a:t>Health</a:t>
            </a:r>
          </a:p>
        </p:txBody>
      </p:sp>
      <p:sp>
        <p:nvSpPr>
          <p:cNvPr id="8" name="TextBox 8"/>
          <p:cNvSpPr txBox="1"/>
          <p:nvPr/>
        </p:nvSpPr>
        <p:spPr>
          <a:xfrm>
            <a:off x="5963415" y="7208754"/>
            <a:ext cx="2364507" cy="542925"/>
          </a:xfrm>
          <a:prstGeom prst="rect">
            <a:avLst/>
          </a:prstGeom>
        </p:spPr>
        <p:txBody>
          <a:bodyPr lIns="0" tIns="0" rIns="0" bIns="0" rtlCol="0" anchor="t">
            <a:spAutoFit/>
          </a:bodyPr>
          <a:lstStyle/>
          <a:p>
            <a:pPr algn="ctr">
              <a:lnSpc>
                <a:spcPts val="4200"/>
              </a:lnSpc>
            </a:pPr>
            <a:r>
              <a:rPr lang="en-US" sz="3000" b="1">
                <a:solidFill>
                  <a:srgbClr val="FFFFFF"/>
                </a:solidFill>
                <a:latin typeface="Poppins Bold"/>
                <a:ea typeface="Poppins Bold"/>
                <a:cs typeface="Poppins Bold"/>
                <a:sym typeface="Poppins Bold"/>
              </a:rPr>
              <a:t>Education</a:t>
            </a:r>
          </a:p>
        </p:txBody>
      </p:sp>
      <p:sp>
        <p:nvSpPr>
          <p:cNvPr id="9" name="TextBox 9"/>
          <p:cNvSpPr txBox="1"/>
          <p:nvPr/>
        </p:nvSpPr>
        <p:spPr>
          <a:xfrm>
            <a:off x="9821214" y="7237329"/>
            <a:ext cx="3073832" cy="542925"/>
          </a:xfrm>
          <a:prstGeom prst="rect">
            <a:avLst/>
          </a:prstGeom>
        </p:spPr>
        <p:txBody>
          <a:bodyPr lIns="0" tIns="0" rIns="0" bIns="0" rtlCol="0" anchor="t">
            <a:spAutoFit/>
          </a:bodyPr>
          <a:lstStyle/>
          <a:p>
            <a:pPr algn="ctr">
              <a:lnSpc>
                <a:spcPts val="4200"/>
              </a:lnSpc>
            </a:pPr>
            <a:r>
              <a:rPr lang="en-US" sz="3000" b="1">
                <a:solidFill>
                  <a:srgbClr val="FFFFFF"/>
                </a:solidFill>
                <a:latin typeface="Poppins Bold"/>
                <a:ea typeface="Poppins Bold"/>
                <a:cs typeface="Poppins Bold"/>
                <a:sym typeface="Poppins Bold"/>
              </a:rPr>
              <a:t>Environment</a:t>
            </a:r>
          </a:p>
        </p:txBody>
      </p:sp>
      <p:sp>
        <p:nvSpPr>
          <p:cNvPr id="10" name="TextBox 10"/>
          <p:cNvSpPr txBox="1"/>
          <p:nvPr/>
        </p:nvSpPr>
        <p:spPr>
          <a:xfrm>
            <a:off x="14307758" y="7237329"/>
            <a:ext cx="2329405" cy="542925"/>
          </a:xfrm>
          <a:prstGeom prst="rect">
            <a:avLst/>
          </a:prstGeom>
        </p:spPr>
        <p:txBody>
          <a:bodyPr lIns="0" tIns="0" rIns="0" bIns="0" rtlCol="0" anchor="t">
            <a:spAutoFit/>
          </a:bodyPr>
          <a:lstStyle/>
          <a:p>
            <a:pPr algn="ctr">
              <a:lnSpc>
                <a:spcPts val="4200"/>
              </a:lnSpc>
            </a:pPr>
            <a:r>
              <a:rPr lang="en-US" sz="3000" b="1">
                <a:solidFill>
                  <a:srgbClr val="FFFFFF"/>
                </a:solidFill>
                <a:latin typeface="Poppins Bold"/>
                <a:ea typeface="Poppins Bold"/>
                <a:cs typeface="Poppins Bold"/>
                <a:sym typeface="Poppins Bold"/>
              </a:rPr>
              <a:t>Economy</a:t>
            </a:r>
          </a:p>
        </p:txBody>
      </p:sp>
      <p:sp>
        <p:nvSpPr>
          <p:cNvPr id="11" name="TextBox 11"/>
          <p:cNvSpPr txBox="1"/>
          <p:nvPr/>
        </p:nvSpPr>
        <p:spPr>
          <a:xfrm>
            <a:off x="944820" y="7970754"/>
            <a:ext cx="3649124" cy="782320"/>
          </a:xfrm>
          <a:prstGeom prst="rect">
            <a:avLst/>
          </a:prstGeom>
        </p:spPr>
        <p:txBody>
          <a:bodyPr lIns="0" tIns="0" rIns="0" bIns="0" rtlCol="0" anchor="t">
            <a:spAutoFit/>
          </a:bodyPr>
          <a:lstStyle/>
          <a:p>
            <a:pPr algn="ctr">
              <a:lnSpc>
                <a:spcPts val="3079"/>
              </a:lnSpc>
            </a:pPr>
            <a:r>
              <a:rPr lang="en-US" sz="2199">
                <a:solidFill>
                  <a:srgbClr val="FFFFFF"/>
                </a:solidFill>
                <a:latin typeface="Poppins"/>
                <a:ea typeface="Poppins"/>
                <a:cs typeface="Poppins"/>
                <a:sym typeface="Poppins"/>
              </a:rPr>
              <a:t>Improves air</a:t>
            </a:r>
          </a:p>
          <a:p>
            <a:pPr algn="ctr">
              <a:lnSpc>
                <a:spcPts val="3079"/>
              </a:lnSpc>
            </a:pPr>
            <a:r>
              <a:rPr lang="en-US" sz="2199">
                <a:solidFill>
                  <a:srgbClr val="FFFFFF"/>
                </a:solidFill>
                <a:latin typeface="Poppins"/>
                <a:ea typeface="Poppins"/>
                <a:cs typeface="Poppins"/>
                <a:sym typeface="Poppins"/>
              </a:rPr>
              <a:t>quality</a:t>
            </a:r>
          </a:p>
        </p:txBody>
      </p:sp>
      <p:sp>
        <p:nvSpPr>
          <p:cNvPr id="12" name="TextBox 12"/>
          <p:cNvSpPr txBox="1"/>
          <p:nvPr/>
        </p:nvSpPr>
        <p:spPr>
          <a:xfrm>
            <a:off x="5486421" y="7970754"/>
            <a:ext cx="3318495" cy="782320"/>
          </a:xfrm>
          <a:prstGeom prst="rect">
            <a:avLst/>
          </a:prstGeom>
        </p:spPr>
        <p:txBody>
          <a:bodyPr lIns="0" tIns="0" rIns="0" bIns="0" rtlCol="0" anchor="t">
            <a:spAutoFit/>
          </a:bodyPr>
          <a:lstStyle/>
          <a:p>
            <a:pPr algn="ctr">
              <a:lnSpc>
                <a:spcPts val="3079"/>
              </a:lnSpc>
            </a:pPr>
            <a:r>
              <a:rPr lang="en-US" sz="2199">
                <a:solidFill>
                  <a:srgbClr val="FFFFFF"/>
                </a:solidFill>
                <a:latin typeface="Poppins"/>
                <a:ea typeface="Poppins"/>
                <a:cs typeface="Poppins"/>
                <a:sym typeface="Poppins"/>
              </a:rPr>
              <a:t>78% increase</a:t>
            </a:r>
          </a:p>
          <a:p>
            <a:pPr algn="ctr">
              <a:lnSpc>
                <a:spcPts val="3079"/>
              </a:lnSpc>
            </a:pPr>
            <a:r>
              <a:rPr lang="en-US" sz="2199">
                <a:solidFill>
                  <a:srgbClr val="FFFFFF"/>
                </a:solidFill>
                <a:latin typeface="Poppins"/>
                <a:ea typeface="Poppins"/>
                <a:cs typeface="Poppins"/>
                <a:sym typeface="Poppins"/>
              </a:rPr>
              <a:t>In study time</a:t>
            </a:r>
          </a:p>
        </p:txBody>
      </p:sp>
      <p:sp>
        <p:nvSpPr>
          <p:cNvPr id="13" name="TextBox 13"/>
          <p:cNvSpPr txBox="1"/>
          <p:nvPr/>
        </p:nvSpPr>
        <p:spPr>
          <a:xfrm>
            <a:off x="9690534" y="7970754"/>
            <a:ext cx="3204511" cy="782320"/>
          </a:xfrm>
          <a:prstGeom prst="rect">
            <a:avLst/>
          </a:prstGeom>
        </p:spPr>
        <p:txBody>
          <a:bodyPr lIns="0" tIns="0" rIns="0" bIns="0" rtlCol="0" anchor="t">
            <a:spAutoFit/>
          </a:bodyPr>
          <a:lstStyle/>
          <a:p>
            <a:pPr algn="ctr">
              <a:lnSpc>
                <a:spcPts val="3079"/>
              </a:lnSpc>
            </a:pPr>
            <a:r>
              <a:rPr lang="en-US" sz="2199">
                <a:solidFill>
                  <a:srgbClr val="FFFFFF"/>
                </a:solidFill>
                <a:latin typeface="Poppins"/>
                <a:ea typeface="Poppins"/>
                <a:cs typeface="Poppins"/>
                <a:sym typeface="Poppins"/>
              </a:rPr>
              <a:t>Reduces CO2</a:t>
            </a:r>
          </a:p>
          <a:p>
            <a:pPr algn="ctr">
              <a:lnSpc>
                <a:spcPts val="3079"/>
              </a:lnSpc>
            </a:pPr>
            <a:r>
              <a:rPr lang="en-US" sz="2199">
                <a:solidFill>
                  <a:srgbClr val="FFFFFF"/>
                </a:solidFill>
                <a:latin typeface="Poppins"/>
                <a:ea typeface="Poppins"/>
                <a:cs typeface="Poppins"/>
                <a:sym typeface="Poppins"/>
              </a:rPr>
              <a:t>emissions</a:t>
            </a:r>
          </a:p>
        </p:txBody>
      </p:sp>
      <p:sp>
        <p:nvSpPr>
          <p:cNvPr id="14" name="TextBox 14"/>
          <p:cNvSpPr txBox="1"/>
          <p:nvPr/>
        </p:nvSpPr>
        <p:spPr>
          <a:xfrm>
            <a:off x="13685621" y="7970754"/>
            <a:ext cx="3573679" cy="391795"/>
          </a:xfrm>
          <a:prstGeom prst="rect">
            <a:avLst/>
          </a:prstGeom>
        </p:spPr>
        <p:txBody>
          <a:bodyPr lIns="0" tIns="0" rIns="0" bIns="0" rtlCol="0" anchor="t">
            <a:spAutoFit/>
          </a:bodyPr>
          <a:lstStyle/>
          <a:p>
            <a:pPr algn="ctr">
              <a:lnSpc>
                <a:spcPts val="3079"/>
              </a:lnSpc>
            </a:pPr>
            <a:r>
              <a:rPr lang="en-US" sz="2199">
                <a:solidFill>
                  <a:srgbClr val="FFFFFF"/>
                </a:solidFill>
                <a:latin typeface="Poppins"/>
                <a:ea typeface="Poppins"/>
                <a:cs typeface="Poppins"/>
                <a:sym typeface="Poppins"/>
              </a:rPr>
              <a:t>Families save $</a:t>
            </a:r>
          </a:p>
        </p:txBody>
      </p:sp>
      <p:sp>
        <p:nvSpPr>
          <p:cNvPr id="15" name="TextBox 15"/>
          <p:cNvSpPr txBox="1"/>
          <p:nvPr/>
        </p:nvSpPr>
        <p:spPr>
          <a:xfrm>
            <a:off x="1157847" y="1019175"/>
            <a:ext cx="10981938" cy="2339976"/>
          </a:xfrm>
          <a:prstGeom prst="rect">
            <a:avLst/>
          </a:prstGeom>
        </p:spPr>
        <p:txBody>
          <a:bodyPr lIns="0" tIns="0" rIns="0" bIns="0" rtlCol="0" anchor="t">
            <a:spAutoFit/>
          </a:bodyPr>
          <a:lstStyle/>
          <a:p>
            <a:pPr algn="l">
              <a:lnSpc>
                <a:spcPts val="8800"/>
              </a:lnSpc>
            </a:pPr>
            <a:r>
              <a:rPr lang="en-US" sz="8000" b="1">
                <a:solidFill>
                  <a:srgbClr val="FFFFFF"/>
                </a:solidFill>
                <a:latin typeface="Poppins Bold"/>
                <a:ea typeface="Poppins Bold"/>
                <a:cs typeface="Poppins Bold"/>
                <a:sym typeface="Poppins Bold"/>
              </a:rPr>
              <a:t>How we address the 4 pillars of impact </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4000500" y="-4000500"/>
            <a:ext cx="10287000" cy="18288000"/>
          </a:xfrm>
          <a:custGeom>
            <a:avLst/>
            <a:gdLst/>
            <a:ahLst/>
            <a:cxnLst/>
            <a:rect l="l" t="t" r="r" b="b"/>
            <a:pathLst>
              <a:path w="10287000" h="18288000">
                <a:moveTo>
                  <a:pt x="0" y="18288000"/>
                </a:moveTo>
                <a:lnTo>
                  <a:pt x="0" y="0"/>
                </a:lnTo>
                <a:lnTo>
                  <a:pt x="10287000" y="0"/>
                </a:lnTo>
                <a:lnTo>
                  <a:pt x="10287000" y="18288000"/>
                </a:lnTo>
                <a:lnTo>
                  <a:pt x="0" y="18288000"/>
                </a:lnTo>
                <a:close/>
              </a:path>
            </a:pathLst>
          </a:custGeom>
          <a:blipFill>
            <a:blip r:embed="rId2"/>
            <a:stretch>
              <a:fillRect l="-7616" r="-10902"/>
            </a:stretch>
          </a:blipFill>
        </p:spPr>
      </p:sp>
      <p:sp>
        <p:nvSpPr>
          <p:cNvPr id="3" name="TextBox 3"/>
          <p:cNvSpPr txBox="1"/>
          <p:nvPr/>
        </p:nvSpPr>
        <p:spPr>
          <a:xfrm>
            <a:off x="701179" y="7804151"/>
            <a:ext cx="6423124" cy="1364476"/>
          </a:xfrm>
          <a:prstGeom prst="rect">
            <a:avLst/>
          </a:prstGeom>
        </p:spPr>
        <p:txBody>
          <a:bodyPr wrap="square" lIns="0" tIns="0" rIns="0" bIns="0" rtlCol="0" anchor="t">
            <a:spAutoFit/>
          </a:bodyPr>
          <a:lstStyle/>
          <a:p>
            <a:pPr algn="ctr">
              <a:lnSpc>
                <a:spcPts val="11200"/>
              </a:lnSpc>
            </a:pPr>
            <a:r>
              <a:rPr lang="en-US" sz="8000" b="1">
                <a:solidFill>
                  <a:srgbClr val="FBFBFB"/>
                </a:solidFill>
                <a:latin typeface="Poppins Bold"/>
                <a:ea typeface="Poppins Bold"/>
                <a:cs typeface="Poppins Bold"/>
                <a:sym typeface="Poppins Bold"/>
              </a:rPr>
              <a:t>Thank you!</a:t>
            </a:r>
          </a:p>
        </p:txBody>
      </p:sp>
      <p:sp>
        <p:nvSpPr>
          <p:cNvPr id="4" name="Freeform 4"/>
          <p:cNvSpPr/>
          <p:nvPr/>
        </p:nvSpPr>
        <p:spPr>
          <a:xfrm>
            <a:off x="15490650" y="7284327"/>
            <a:ext cx="2433301" cy="2579522"/>
          </a:xfrm>
          <a:custGeom>
            <a:avLst/>
            <a:gdLst/>
            <a:ahLst/>
            <a:cxnLst/>
            <a:rect l="l" t="t" r="r" b="b"/>
            <a:pathLst>
              <a:path w="2433301" h="2579522">
                <a:moveTo>
                  <a:pt x="0" y="0"/>
                </a:moveTo>
                <a:lnTo>
                  <a:pt x="2433302" y="0"/>
                </a:lnTo>
                <a:lnTo>
                  <a:pt x="2433302" y="2579522"/>
                </a:lnTo>
                <a:lnTo>
                  <a:pt x="0" y="2579522"/>
                </a:lnTo>
                <a:lnTo>
                  <a:pt x="0" y="0"/>
                </a:lnTo>
                <a:close/>
              </a:path>
            </a:pathLst>
          </a:custGeom>
          <a:blipFill>
            <a:blip r:embed="rId3"/>
            <a:stretch>
              <a:fillRect/>
            </a:stretch>
          </a:blipFill>
        </p:spPr>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181818"/>
        </a:solidFill>
        <a:effectLst/>
      </p:bgPr>
    </p:bg>
    <p:spTree>
      <p:nvGrpSpPr>
        <p:cNvPr id="1" name=""/>
        <p:cNvGrpSpPr/>
        <p:nvPr/>
      </p:nvGrpSpPr>
      <p:grpSpPr>
        <a:xfrm>
          <a:off x="0" y="0"/>
          <a:ext cx="0" cy="0"/>
          <a:chOff x="0" y="0"/>
          <a:chExt cx="0" cy="0"/>
        </a:xfrm>
      </p:grpSpPr>
      <p:sp>
        <p:nvSpPr>
          <p:cNvPr id="2" name="Freeform 2"/>
          <p:cNvSpPr/>
          <p:nvPr/>
        </p:nvSpPr>
        <p:spPr>
          <a:xfrm rot="5400000">
            <a:off x="10119946" y="2118952"/>
            <a:ext cx="10286997" cy="6049105"/>
          </a:xfrm>
          <a:custGeom>
            <a:avLst/>
            <a:gdLst/>
            <a:ahLst/>
            <a:cxnLst/>
            <a:rect l="l" t="t" r="r" b="b"/>
            <a:pathLst>
              <a:path w="10286997" h="6049105">
                <a:moveTo>
                  <a:pt x="0" y="0"/>
                </a:moveTo>
                <a:lnTo>
                  <a:pt x="10286998" y="0"/>
                </a:lnTo>
                <a:lnTo>
                  <a:pt x="10286998" y="6049106"/>
                </a:lnTo>
                <a:lnTo>
                  <a:pt x="0" y="6049106"/>
                </a:lnTo>
                <a:lnTo>
                  <a:pt x="0" y="0"/>
                </a:lnTo>
                <a:close/>
              </a:path>
            </a:pathLst>
          </a:custGeom>
          <a:blipFill>
            <a:blip r:embed="rId2"/>
            <a:stretch>
              <a:fillRect r="-396" b="-145"/>
            </a:stretch>
          </a:blipFill>
        </p:spPr>
      </p:sp>
      <p:sp>
        <p:nvSpPr>
          <p:cNvPr id="3" name="Freeform 3"/>
          <p:cNvSpPr/>
          <p:nvPr/>
        </p:nvSpPr>
        <p:spPr>
          <a:xfrm rot="5400000">
            <a:off x="-2716826" y="2716821"/>
            <a:ext cx="10287000" cy="4853356"/>
          </a:xfrm>
          <a:custGeom>
            <a:avLst/>
            <a:gdLst/>
            <a:ahLst/>
            <a:cxnLst/>
            <a:rect l="l" t="t" r="r" b="b"/>
            <a:pathLst>
              <a:path w="10287000" h="4853356">
                <a:moveTo>
                  <a:pt x="0" y="0"/>
                </a:moveTo>
                <a:lnTo>
                  <a:pt x="10287000" y="0"/>
                </a:lnTo>
                <a:lnTo>
                  <a:pt x="10287000" y="4853357"/>
                </a:lnTo>
                <a:lnTo>
                  <a:pt x="0" y="4853357"/>
                </a:lnTo>
                <a:lnTo>
                  <a:pt x="0" y="0"/>
                </a:lnTo>
                <a:close/>
              </a:path>
            </a:pathLst>
          </a:custGeom>
          <a:blipFill>
            <a:blip r:embed="rId3"/>
            <a:stretch>
              <a:fillRect r="-149" b="-90"/>
            </a:stretch>
          </a:blipFill>
        </p:spPr>
      </p:sp>
      <p:sp>
        <p:nvSpPr>
          <p:cNvPr id="4" name="TextBox 4"/>
          <p:cNvSpPr txBox="1"/>
          <p:nvPr/>
        </p:nvSpPr>
        <p:spPr>
          <a:xfrm>
            <a:off x="4149614" y="3743959"/>
            <a:ext cx="9988772" cy="2684780"/>
          </a:xfrm>
          <a:prstGeom prst="rect">
            <a:avLst/>
          </a:prstGeom>
        </p:spPr>
        <p:txBody>
          <a:bodyPr lIns="0" tIns="0" rIns="0" bIns="0" rtlCol="0" anchor="t">
            <a:spAutoFit/>
          </a:bodyPr>
          <a:lstStyle/>
          <a:p>
            <a:pPr algn="ctr">
              <a:lnSpc>
                <a:spcPts val="5320"/>
              </a:lnSpc>
              <a:spcBef>
                <a:spcPct val="0"/>
              </a:spcBef>
            </a:pPr>
            <a:r>
              <a:rPr lang="en-US" sz="3800" b="1" dirty="0">
                <a:solidFill>
                  <a:srgbClr val="FFFFFF"/>
                </a:solidFill>
                <a:latin typeface="Poppins Bold"/>
                <a:ea typeface="Poppins Bold"/>
                <a:cs typeface="Poppins Bold"/>
                <a:sym typeface="Poppins Bold"/>
              </a:rPr>
              <a:t>We acknowledge the Traditional Custodians of the land on which we meet today, and pay our respects to their elders past, present and emerging.</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l="-1476" t="-44828" b="-37511"/>
            </a:stretch>
          </a:blipFill>
        </p:spPr>
      </p:sp>
      <p:sp>
        <p:nvSpPr>
          <p:cNvPr id="3" name="Freeform 3"/>
          <p:cNvSpPr/>
          <p:nvPr/>
        </p:nvSpPr>
        <p:spPr>
          <a:xfrm>
            <a:off x="13964124" y="4690713"/>
            <a:ext cx="1505461" cy="1881826"/>
          </a:xfrm>
          <a:custGeom>
            <a:avLst/>
            <a:gdLst/>
            <a:ahLst/>
            <a:cxnLst/>
            <a:rect l="l" t="t" r="r" b="b"/>
            <a:pathLst>
              <a:path w="1505461" h="1881826">
                <a:moveTo>
                  <a:pt x="0" y="0"/>
                </a:moveTo>
                <a:lnTo>
                  <a:pt x="1505461" y="0"/>
                </a:lnTo>
                <a:lnTo>
                  <a:pt x="1505461" y="1881826"/>
                </a:lnTo>
                <a:lnTo>
                  <a:pt x="0" y="188182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4" name="Freeform 4"/>
          <p:cNvSpPr/>
          <p:nvPr/>
        </p:nvSpPr>
        <p:spPr>
          <a:xfrm>
            <a:off x="14875542" y="4036053"/>
            <a:ext cx="1505461" cy="1881826"/>
          </a:xfrm>
          <a:custGeom>
            <a:avLst/>
            <a:gdLst/>
            <a:ahLst/>
            <a:cxnLst/>
            <a:rect l="l" t="t" r="r" b="b"/>
            <a:pathLst>
              <a:path w="1505461" h="1881826">
                <a:moveTo>
                  <a:pt x="0" y="0"/>
                </a:moveTo>
                <a:lnTo>
                  <a:pt x="1505461" y="0"/>
                </a:lnTo>
                <a:lnTo>
                  <a:pt x="1505461" y="1881826"/>
                </a:lnTo>
                <a:lnTo>
                  <a:pt x="0" y="188182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5" name="Freeform 5"/>
          <p:cNvSpPr/>
          <p:nvPr/>
        </p:nvSpPr>
        <p:spPr>
          <a:xfrm>
            <a:off x="13370081" y="2374553"/>
            <a:ext cx="1505461" cy="1881826"/>
          </a:xfrm>
          <a:custGeom>
            <a:avLst/>
            <a:gdLst/>
            <a:ahLst/>
            <a:cxnLst/>
            <a:rect l="l" t="t" r="r" b="b"/>
            <a:pathLst>
              <a:path w="1505461" h="1881826">
                <a:moveTo>
                  <a:pt x="0" y="0"/>
                </a:moveTo>
                <a:lnTo>
                  <a:pt x="1505461" y="0"/>
                </a:lnTo>
                <a:lnTo>
                  <a:pt x="1505461" y="1881826"/>
                </a:lnTo>
                <a:lnTo>
                  <a:pt x="0" y="188182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6" name="Freeform 6"/>
          <p:cNvSpPr/>
          <p:nvPr/>
        </p:nvSpPr>
        <p:spPr>
          <a:xfrm>
            <a:off x="14344343" y="2990630"/>
            <a:ext cx="1505461" cy="1881826"/>
          </a:xfrm>
          <a:custGeom>
            <a:avLst/>
            <a:gdLst/>
            <a:ahLst/>
            <a:cxnLst/>
            <a:rect l="l" t="t" r="r" b="b"/>
            <a:pathLst>
              <a:path w="1505461" h="1881826">
                <a:moveTo>
                  <a:pt x="0" y="0"/>
                </a:moveTo>
                <a:lnTo>
                  <a:pt x="1505460" y="0"/>
                </a:lnTo>
                <a:lnTo>
                  <a:pt x="1505460" y="1881826"/>
                </a:lnTo>
                <a:lnTo>
                  <a:pt x="0" y="188182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7" name="Freeform 7"/>
          <p:cNvSpPr/>
          <p:nvPr/>
        </p:nvSpPr>
        <p:spPr>
          <a:xfrm>
            <a:off x="12838882" y="4756104"/>
            <a:ext cx="1505461" cy="1881826"/>
          </a:xfrm>
          <a:custGeom>
            <a:avLst/>
            <a:gdLst/>
            <a:ahLst/>
            <a:cxnLst/>
            <a:rect l="l" t="t" r="r" b="b"/>
            <a:pathLst>
              <a:path w="1505461" h="1881826">
                <a:moveTo>
                  <a:pt x="0" y="0"/>
                </a:moveTo>
                <a:lnTo>
                  <a:pt x="1505461" y="0"/>
                </a:lnTo>
                <a:lnTo>
                  <a:pt x="1505461" y="1881826"/>
                </a:lnTo>
                <a:lnTo>
                  <a:pt x="0" y="188182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8" name="Freeform 8"/>
          <p:cNvSpPr/>
          <p:nvPr/>
        </p:nvSpPr>
        <p:spPr>
          <a:xfrm>
            <a:off x="11864620" y="4135087"/>
            <a:ext cx="1505461" cy="1881826"/>
          </a:xfrm>
          <a:custGeom>
            <a:avLst/>
            <a:gdLst/>
            <a:ahLst/>
            <a:cxnLst/>
            <a:rect l="l" t="t" r="r" b="b"/>
            <a:pathLst>
              <a:path w="1505461" h="1881826">
                <a:moveTo>
                  <a:pt x="0" y="0"/>
                </a:moveTo>
                <a:lnTo>
                  <a:pt x="1505461" y="0"/>
                </a:lnTo>
                <a:lnTo>
                  <a:pt x="1505461" y="1881826"/>
                </a:lnTo>
                <a:lnTo>
                  <a:pt x="0" y="188182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9" name="Freeform 9"/>
          <p:cNvSpPr/>
          <p:nvPr/>
        </p:nvSpPr>
        <p:spPr>
          <a:xfrm>
            <a:off x="13370081" y="3680421"/>
            <a:ext cx="1505461" cy="1881826"/>
          </a:xfrm>
          <a:custGeom>
            <a:avLst/>
            <a:gdLst/>
            <a:ahLst/>
            <a:cxnLst/>
            <a:rect l="l" t="t" r="r" b="b"/>
            <a:pathLst>
              <a:path w="1505461" h="1881826">
                <a:moveTo>
                  <a:pt x="0" y="0"/>
                </a:moveTo>
                <a:lnTo>
                  <a:pt x="1505461" y="0"/>
                </a:lnTo>
                <a:lnTo>
                  <a:pt x="1505461" y="1881826"/>
                </a:lnTo>
                <a:lnTo>
                  <a:pt x="0" y="188182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10" name="Freeform 10"/>
          <p:cNvSpPr/>
          <p:nvPr/>
        </p:nvSpPr>
        <p:spPr>
          <a:xfrm>
            <a:off x="12384525" y="2990630"/>
            <a:ext cx="1505461" cy="1881826"/>
          </a:xfrm>
          <a:custGeom>
            <a:avLst/>
            <a:gdLst/>
            <a:ahLst/>
            <a:cxnLst/>
            <a:rect l="l" t="t" r="r" b="b"/>
            <a:pathLst>
              <a:path w="1505461" h="1881826">
                <a:moveTo>
                  <a:pt x="0" y="0"/>
                </a:moveTo>
                <a:lnTo>
                  <a:pt x="1505461" y="0"/>
                </a:lnTo>
                <a:lnTo>
                  <a:pt x="1505461" y="1881826"/>
                </a:lnTo>
                <a:lnTo>
                  <a:pt x="0" y="188182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11" name="Freeform 11"/>
          <p:cNvSpPr/>
          <p:nvPr/>
        </p:nvSpPr>
        <p:spPr>
          <a:xfrm>
            <a:off x="15715286" y="3639993"/>
            <a:ext cx="583102" cy="583102"/>
          </a:xfrm>
          <a:custGeom>
            <a:avLst/>
            <a:gdLst/>
            <a:ahLst/>
            <a:cxnLst/>
            <a:rect l="l" t="t" r="r" b="b"/>
            <a:pathLst>
              <a:path w="583102" h="583102">
                <a:moveTo>
                  <a:pt x="0" y="0"/>
                </a:moveTo>
                <a:lnTo>
                  <a:pt x="583102" y="0"/>
                </a:lnTo>
                <a:lnTo>
                  <a:pt x="583102" y="583101"/>
                </a:lnTo>
                <a:lnTo>
                  <a:pt x="0" y="583101"/>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12" name="Freeform 12"/>
          <p:cNvSpPr/>
          <p:nvPr/>
        </p:nvSpPr>
        <p:spPr>
          <a:xfrm>
            <a:off x="11953957" y="3680421"/>
            <a:ext cx="583102" cy="583102"/>
          </a:xfrm>
          <a:custGeom>
            <a:avLst/>
            <a:gdLst/>
            <a:ahLst/>
            <a:cxnLst/>
            <a:rect l="l" t="t" r="r" b="b"/>
            <a:pathLst>
              <a:path w="583102" h="583102">
                <a:moveTo>
                  <a:pt x="0" y="0"/>
                </a:moveTo>
                <a:lnTo>
                  <a:pt x="583102" y="0"/>
                </a:lnTo>
                <a:lnTo>
                  <a:pt x="583102" y="583102"/>
                </a:lnTo>
                <a:lnTo>
                  <a:pt x="0" y="583102"/>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13" name="Freeform 13"/>
          <p:cNvSpPr/>
          <p:nvPr/>
        </p:nvSpPr>
        <p:spPr>
          <a:xfrm>
            <a:off x="13182713" y="4433966"/>
            <a:ext cx="374737" cy="374737"/>
          </a:xfrm>
          <a:custGeom>
            <a:avLst/>
            <a:gdLst/>
            <a:ahLst/>
            <a:cxnLst/>
            <a:rect l="l" t="t" r="r" b="b"/>
            <a:pathLst>
              <a:path w="374737" h="374737">
                <a:moveTo>
                  <a:pt x="0" y="0"/>
                </a:moveTo>
                <a:lnTo>
                  <a:pt x="374737" y="0"/>
                </a:lnTo>
                <a:lnTo>
                  <a:pt x="374737" y="374737"/>
                </a:lnTo>
                <a:lnTo>
                  <a:pt x="0" y="374737"/>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14" name="Freeform 14"/>
          <p:cNvSpPr/>
          <p:nvPr/>
        </p:nvSpPr>
        <p:spPr>
          <a:xfrm>
            <a:off x="14708060" y="4381367"/>
            <a:ext cx="374737" cy="374737"/>
          </a:xfrm>
          <a:custGeom>
            <a:avLst/>
            <a:gdLst/>
            <a:ahLst/>
            <a:cxnLst/>
            <a:rect l="l" t="t" r="r" b="b"/>
            <a:pathLst>
              <a:path w="374737" h="374737">
                <a:moveTo>
                  <a:pt x="0" y="0"/>
                </a:moveTo>
                <a:lnTo>
                  <a:pt x="374737" y="0"/>
                </a:lnTo>
                <a:lnTo>
                  <a:pt x="374737" y="374737"/>
                </a:lnTo>
                <a:lnTo>
                  <a:pt x="0" y="374737"/>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15" name="Freeform 15"/>
          <p:cNvSpPr/>
          <p:nvPr/>
        </p:nvSpPr>
        <p:spPr>
          <a:xfrm>
            <a:off x="15340549" y="5444258"/>
            <a:ext cx="374737" cy="374737"/>
          </a:xfrm>
          <a:custGeom>
            <a:avLst/>
            <a:gdLst/>
            <a:ahLst/>
            <a:cxnLst/>
            <a:rect l="l" t="t" r="r" b="b"/>
            <a:pathLst>
              <a:path w="374737" h="374737">
                <a:moveTo>
                  <a:pt x="0" y="0"/>
                </a:moveTo>
                <a:lnTo>
                  <a:pt x="374737" y="0"/>
                </a:lnTo>
                <a:lnTo>
                  <a:pt x="374737" y="374737"/>
                </a:lnTo>
                <a:lnTo>
                  <a:pt x="0" y="374737"/>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16" name="Freeform 16"/>
          <p:cNvSpPr/>
          <p:nvPr/>
        </p:nvSpPr>
        <p:spPr>
          <a:xfrm>
            <a:off x="12537059" y="5562247"/>
            <a:ext cx="374737" cy="374737"/>
          </a:xfrm>
          <a:custGeom>
            <a:avLst/>
            <a:gdLst/>
            <a:ahLst/>
            <a:cxnLst/>
            <a:rect l="l" t="t" r="r" b="b"/>
            <a:pathLst>
              <a:path w="374737" h="374737">
                <a:moveTo>
                  <a:pt x="0" y="0"/>
                </a:moveTo>
                <a:lnTo>
                  <a:pt x="374737" y="0"/>
                </a:lnTo>
                <a:lnTo>
                  <a:pt x="374737" y="374737"/>
                </a:lnTo>
                <a:lnTo>
                  <a:pt x="0" y="374737"/>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17" name="Freeform 17"/>
          <p:cNvSpPr/>
          <p:nvPr/>
        </p:nvSpPr>
        <p:spPr>
          <a:xfrm>
            <a:off x="13182713" y="2713556"/>
            <a:ext cx="374737" cy="374737"/>
          </a:xfrm>
          <a:custGeom>
            <a:avLst/>
            <a:gdLst/>
            <a:ahLst/>
            <a:cxnLst/>
            <a:rect l="l" t="t" r="r" b="b"/>
            <a:pathLst>
              <a:path w="374737" h="374737">
                <a:moveTo>
                  <a:pt x="0" y="0"/>
                </a:moveTo>
                <a:lnTo>
                  <a:pt x="374737" y="0"/>
                </a:lnTo>
                <a:lnTo>
                  <a:pt x="374737" y="374737"/>
                </a:lnTo>
                <a:lnTo>
                  <a:pt x="0" y="374737"/>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18" name="TextBox 18"/>
          <p:cNvSpPr txBox="1"/>
          <p:nvPr/>
        </p:nvSpPr>
        <p:spPr>
          <a:xfrm>
            <a:off x="12902049" y="6635391"/>
            <a:ext cx="2441525" cy="558165"/>
          </a:xfrm>
          <a:prstGeom prst="rect">
            <a:avLst/>
          </a:prstGeom>
        </p:spPr>
        <p:txBody>
          <a:bodyPr lIns="0" tIns="0" rIns="0" bIns="0" rtlCol="0" anchor="t">
            <a:spAutoFit/>
          </a:bodyPr>
          <a:lstStyle/>
          <a:p>
            <a:pPr algn="ctr">
              <a:lnSpc>
                <a:spcPts val="4409"/>
              </a:lnSpc>
            </a:pPr>
            <a:r>
              <a:rPr lang="en-US" sz="3150" b="1">
                <a:solidFill>
                  <a:srgbClr val="EEBB00"/>
                </a:solidFill>
                <a:latin typeface="Poppins Bold"/>
                <a:ea typeface="Poppins Bold"/>
                <a:cs typeface="Poppins Bold"/>
                <a:sym typeface="Poppins Bold"/>
              </a:rPr>
              <a:t>ILLUMINATE</a:t>
            </a:r>
          </a:p>
        </p:txBody>
      </p:sp>
      <p:sp>
        <p:nvSpPr>
          <p:cNvPr id="19" name="TextBox 19"/>
          <p:cNvSpPr txBox="1"/>
          <p:nvPr/>
        </p:nvSpPr>
        <p:spPr>
          <a:xfrm>
            <a:off x="11409809" y="7330399"/>
            <a:ext cx="5426005" cy="559436"/>
          </a:xfrm>
          <a:prstGeom prst="rect">
            <a:avLst/>
          </a:prstGeom>
        </p:spPr>
        <p:txBody>
          <a:bodyPr lIns="0" tIns="0" rIns="0" bIns="0" rtlCol="0" anchor="t">
            <a:spAutoFit/>
          </a:bodyPr>
          <a:lstStyle/>
          <a:p>
            <a:pPr algn="ctr">
              <a:lnSpc>
                <a:spcPts val="4339"/>
              </a:lnSpc>
            </a:pPr>
            <a:r>
              <a:rPr lang="en-US" sz="3099">
                <a:solidFill>
                  <a:srgbClr val="FFFFFF"/>
                </a:solidFill>
                <a:latin typeface="Poppins"/>
                <a:ea typeface="Poppins"/>
                <a:cs typeface="Poppins"/>
                <a:sym typeface="Poppins"/>
              </a:rPr>
              <a:t>Your buddies life</a:t>
            </a:r>
          </a:p>
        </p:txBody>
      </p:sp>
      <p:sp>
        <p:nvSpPr>
          <p:cNvPr id="20" name="Freeform 20"/>
          <p:cNvSpPr/>
          <p:nvPr/>
        </p:nvSpPr>
        <p:spPr>
          <a:xfrm>
            <a:off x="1901934" y="2606316"/>
            <a:ext cx="3291840" cy="4114800"/>
          </a:xfrm>
          <a:custGeom>
            <a:avLst/>
            <a:gdLst/>
            <a:ahLst/>
            <a:cxnLst/>
            <a:rect l="l" t="t" r="r" b="b"/>
            <a:pathLst>
              <a:path w="3291840" h="4114800">
                <a:moveTo>
                  <a:pt x="0" y="0"/>
                </a:moveTo>
                <a:lnTo>
                  <a:pt x="3291840" y="0"/>
                </a:lnTo>
                <a:lnTo>
                  <a:pt x="3291840" y="4114800"/>
                </a:lnTo>
                <a:lnTo>
                  <a:pt x="0" y="411480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sp>
      <p:sp>
        <p:nvSpPr>
          <p:cNvPr id="21" name="Freeform 21"/>
          <p:cNvSpPr/>
          <p:nvPr/>
        </p:nvSpPr>
        <p:spPr>
          <a:xfrm>
            <a:off x="7139603" y="2472933"/>
            <a:ext cx="3291840" cy="4114800"/>
          </a:xfrm>
          <a:custGeom>
            <a:avLst/>
            <a:gdLst/>
            <a:ahLst/>
            <a:cxnLst/>
            <a:rect l="l" t="t" r="r" b="b"/>
            <a:pathLst>
              <a:path w="3291840" h="4114800">
                <a:moveTo>
                  <a:pt x="0" y="0"/>
                </a:moveTo>
                <a:lnTo>
                  <a:pt x="3291840" y="0"/>
                </a:lnTo>
                <a:lnTo>
                  <a:pt x="3291840" y="4114800"/>
                </a:lnTo>
                <a:lnTo>
                  <a:pt x="0" y="4114800"/>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sp>
      <p:sp>
        <p:nvSpPr>
          <p:cNvPr id="22" name="TextBox 22"/>
          <p:cNvSpPr txBox="1"/>
          <p:nvPr/>
        </p:nvSpPr>
        <p:spPr>
          <a:xfrm>
            <a:off x="2911722" y="6635391"/>
            <a:ext cx="1344588" cy="558165"/>
          </a:xfrm>
          <a:prstGeom prst="rect">
            <a:avLst/>
          </a:prstGeom>
        </p:spPr>
        <p:txBody>
          <a:bodyPr lIns="0" tIns="0" rIns="0" bIns="0" rtlCol="0" anchor="t">
            <a:spAutoFit/>
          </a:bodyPr>
          <a:lstStyle/>
          <a:p>
            <a:pPr algn="ctr">
              <a:lnSpc>
                <a:spcPts val="4409"/>
              </a:lnSpc>
            </a:pPr>
            <a:r>
              <a:rPr lang="en-US" sz="3150" b="1">
                <a:solidFill>
                  <a:srgbClr val="EEBB00"/>
                </a:solidFill>
                <a:latin typeface="Poppins Bold"/>
                <a:ea typeface="Poppins Bold"/>
                <a:cs typeface="Poppins Bold"/>
                <a:sym typeface="Poppins Bold"/>
              </a:rPr>
              <a:t>LEARN</a:t>
            </a:r>
          </a:p>
        </p:txBody>
      </p:sp>
      <p:sp>
        <p:nvSpPr>
          <p:cNvPr id="23" name="TextBox 23"/>
          <p:cNvSpPr txBox="1"/>
          <p:nvPr/>
        </p:nvSpPr>
        <p:spPr>
          <a:xfrm>
            <a:off x="1488446" y="7330399"/>
            <a:ext cx="4191140" cy="1645286"/>
          </a:xfrm>
          <a:prstGeom prst="rect">
            <a:avLst/>
          </a:prstGeom>
        </p:spPr>
        <p:txBody>
          <a:bodyPr lIns="0" tIns="0" rIns="0" bIns="0" rtlCol="0" anchor="t">
            <a:spAutoFit/>
          </a:bodyPr>
          <a:lstStyle/>
          <a:p>
            <a:pPr algn="ctr">
              <a:lnSpc>
                <a:spcPts val="4339"/>
              </a:lnSpc>
            </a:pPr>
            <a:r>
              <a:rPr lang="en-US" sz="3099">
                <a:solidFill>
                  <a:srgbClr val="FFFFFF"/>
                </a:solidFill>
                <a:latin typeface="Poppins"/>
                <a:ea typeface="Poppins"/>
                <a:cs typeface="Poppins"/>
                <a:sym typeface="Poppins"/>
              </a:rPr>
              <a:t>About energy ​</a:t>
            </a:r>
          </a:p>
          <a:p>
            <a:pPr algn="ctr">
              <a:lnSpc>
                <a:spcPts val="4339"/>
              </a:lnSpc>
            </a:pPr>
            <a:r>
              <a:rPr lang="en-US" sz="3099">
                <a:solidFill>
                  <a:srgbClr val="FFFFFF"/>
                </a:solidFill>
                <a:latin typeface="Poppins"/>
                <a:ea typeface="Poppins"/>
                <a:cs typeface="Poppins"/>
                <a:sym typeface="Poppins"/>
              </a:rPr>
              <a:t>poverty &amp; renewable​</a:t>
            </a:r>
          </a:p>
          <a:p>
            <a:pPr algn="ctr">
              <a:lnSpc>
                <a:spcPts val="4339"/>
              </a:lnSpc>
            </a:pPr>
            <a:r>
              <a:rPr lang="en-US" sz="3099">
                <a:solidFill>
                  <a:srgbClr val="FFFFFF"/>
                </a:solidFill>
                <a:latin typeface="Poppins"/>
                <a:ea typeface="Poppins"/>
                <a:cs typeface="Poppins"/>
                <a:sym typeface="Poppins"/>
              </a:rPr>
              <a:t>energy</a:t>
            </a:r>
          </a:p>
        </p:txBody>
      </p:sp>
      <p:sp>
        <p:nvSpPr>
          <p:cNvPr id="24" name="TextBox 24"/>
          <p:cNvSpPr txBox="1"/>
          <p:nvPr/>
        </p:nvSpPr>
        <p:spPr>
          <a:xfrm>
            <a:off x="8185821" y="6635391"/>
            <a:ext cx="1199406" cy="558165"/>
          </a:xfrm>
          <a:prstGeom prst="rect">
            <a:avLst/>
          </a:prstGeom>
        </p:spPr>
        <p:txBody>
          <a:bodyPr lIns="0" tIns="0" rIns="0" bIns="0" rtlCol="0" anchor="t">
            <a:spAutoFit/>
          </a:bodyPr>
          <a:lstStyle/>
          <a:p>
            <a:pPr algn="ctr">
              <a:lnSpc>
                <a:spcPts val="4409"/>
              </a:lnSpc>
            </a:pPr>
            <a:r>
              <a:rPr lang="en-US" sz="3150" b="1">
                <a:solidFill>
                  <a:srgbClr val="EEBB00"/>
                </a:solidFill>
                <a:latin typeface="Poppins Bold"/>
                <a:ea typeface="Poppins Bold"/>
                <a:cs typeface="Poppins Bold"/>
                <a:sym typeface="Poppins Bold"/>
              </a:rPr>
              <a:t>MAKE</a:t>
            </a:r>
          </a:p>
        </p:txBody>
      </p:sp>
      <p:sp>
        <p:nvSpPr>
          <p:cNvPr id="25" name="TextBox 25"/>
          <p:cNvSpPr txBox="1"/>
          <p:nvPr/>
        </p:nvSpPr>
        <p:spPr>
          <a:xfrm>
            <a:off x="6917836" y="7330399"/>
            <a:ext cx="3735375" cy="1645286"/>
          </a:xfrm>
          <a:prstGeom prst="rect">
            <a:avLst/>
          </a:prstGeom>
        </p:spPr>
        <p:txBody>
          <a:bodyPr lIns="0" tIns="0" rIns="0" bIns="0" rtlCol="0" anchor="t">
            <a:spAutoFit/>
          </a:bodyPr>
          <a:lstStyle/>
          <a:p>
            <a:pPr algn="ctr">
              <a:lnSpc>
                <a:spcPts val="4339"/>
              </a:lnSpc>
            </a:pPr>
            <a:r>
              <a:rPr lang="en-US" sz="3099">
                <a:solidFill>
                  <a:srgbClr val="FFFFFF"/>
                </a:solidFill>
                <a:latin typeface="Poppins"/>
                <a:ea typeface="Poppins"/>
                <a:cs typeface="Poppins"/>
                <a:sym typeface="Poppins"/>
              </a:rPr>
              <a:t>A solar light &amp; write a letter to</a:t>
            </a:r>
          </a:p>
          <a:p>
            <a:pPr algn="ctr">
              <a:lnSpc>
                <a:spcPts val="4339"/>
              </a:lnSpc>
            </a:pPr>
            <a:r>
              <a:rPr lang="en-US" sz="3099">
                <a:solidFill>
                  <a:srgbClr val="FFFFFF"/>
                </a:solidFill>
                <a:latin typeface="Poppins"/>
                <a:ea typeface="Poppins"/>
                <a:cs typeface="Poppins"/>
                <a:sym typeface="Poppins"/>
              </a:rPr>
              <a:t>your buddy</a:t>
            </a:r>
          </a:p>
        </p:txBody>
      </p:sp>
      <p:sp>
        <p:nvSpPr>
          <p:cNvPr id="26" name="TextBox 26"/>
          <p:cNvSpPr txBox="1"/>
          <p:nvPr/>
        </p:nvSpPr>
        <p:spPr>
          <a:xfrm>
            <a:off x="1529879" y="895350"/>
            <a:ext cx="15228243" cy="901700"/>
          </a:xfrm>
          <a:prstGeom prst="rect">
            <a:avLst/>
          </a:prstGeom>
        </p:spPr>
        <p:txBody>
          <a:bodyPr lIns="0" tIns="0" rIns="0" bIns="0" rtlCol="0" anchor="t">
            <a:spAutoFit/>
          </a:bodyPr>
          <a:lstStyle/>
          <a:p>
            <a:pPr algn="ctr">
              <a:lnSpc>
                <a:spcPts val="7000"/>
              </a:lnSpc>
            </a:pPr>
            <a:r>
              <a:rPr lang="en-US" sz="5000" b="1">
                <a:solidFill>
                  <a:srgbClr val="EEBB00"/>
                </a:solidFill>
                <a:latin typeface="Poppins Bold"/>
                <a:ea typeface="Poppins Bold"/>
                <a:cs typeface="Poppins Bold"/>
                <a:sym typeface="Poppins Bold"/>
              </a:rPr>
              <a:t>TODAY YOU WILL LEARN, MAKE AND ILLUMINATE!</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l="-1994" t="-4139" r="-4386" b="-2241"/>
            </a:stretch>
          </a:blipFill>
        </p:spPr>
      </p:sp>
      <p:sp>
        <p:nvSpPr>
          <p:cNvPr id="3" name="Freeform 3"/>
          <p:cNvSpPr/>
          <p:nvPr/>
        </p:nvSpPr>
        <p:spPr>
          <a:xfrm rot="3118105" flipV="1">
            <a:off x="15291728" y="1917394"/>
            <a:ext cx="1031715" cy="511989"/>
          </a:xfrm>
          <a:custGeom>
            <a:avLst/>
            <a:gdLst/>
            <a:ahLst/>
            <a:cxnLst/>
            <a:rect l="l" t="t" r="r" b="b"/>
            <a:pathLst>
              <a:path w="1031715" h="511989">
                <a:moveTo>
                  <a:pt x="0" y="511988"/>
                </a:moveTo>
                <a:lnTo>
                  <a:pt x="1031715" y="511988"/>
                </a:lnTo>
                <a:lnTo>
                  <a:pt x="1031715" y="0"/>
                </a:lnTo>
                <a:lnTo>
                  <a:pt x="0" y="0"/>
                </a:lnTo>
                <a:lnTo>
                  <a:pt x="0" y="511988"/>
                </a:lnTo>
                <a:close/>
              </a:path>
            </a:pathLst>
          </a:custGeom>
          <a:blipFill>
            <a:blip r:embed="rId4">
              <a:extLst>
                <a:ext uri="{96DAC541-7B7A-43D3-8B79-37D633B846F1}">
                  <asvg:svgBlip xmlns:asvg="http://schemas.microsoft.com/office/drawing/2016/SVG/main" r:embed="rId5"/>
                </a:ext>
              </a:extLst>
            </a:blip>
            <a:stretch>
              <a:fillRect/>
            </a:stretch>
          </a:blipFill>
        </p:spPr>
      </p:sp>
      <p:grpSp>
        <p:nvGrpSpPr>
          <p:cNvPr id="4" name="Group 4"/>
          <p:cNvGrpSpPr/>
          <p:nvPr/>
        </p:nvGrpSpPr>
        <p:grpSpPr>
          <a:xfrm>
            <a:off x="996202" y="6715891"/>
            <a:ext cx="15330841" cy="3571109"/>
            <a:chOff x="0" y="0"/>
            <a:chExt cx="20441121" cy="4761479"/>
          </a:xfrm>
        </p:grpSpPr>
        <p:sp>
          <p:nvSpPr>
            <p:cNvPr id="5" name="TextBox 5"/>
            <p:cNvSpPr txBox="1"/>
            <p:nvPr/>
          </p:nvSpPr>
          <p:spPr>
            <a:xfrm>
              <a:off x="84173" y="179954"/>
              <a:ext cx="20356949" cy="4581525"/>
            </a:xfrm>
            <a:prstGeom prst="rect">
              <a:avLst/>
            </a:prstGeom>
          </p:spPr>
          <p:txBody>
            <a:bodyPr lIns="0" tIns="0" rIns="0" bIns="0" rtlCol="0" anchor="t">
              <a:spAutoFit/>
            </a:bodyPr>
            <a:lstStyle/>
            <a:p>
              <a:pPr algn="l">
                <a:lnSpc>
                  <a:spcPts val="6600"/>
                </a:lnSpc>
              </a:pPr>
              <a:r>
                <a:rPr lang="en-US" sz="6000" b="1">
                  <a:solidFill>
                    <a:srgbClr val="000000"/>
                  </a:solidFill>
                  <a:latin typeface="Poppins Bold"/>
                  <a:ea typeface="Poppins Bold"/>
                  <a:cs typeface="Poppins Bold"/>
                  <a:sym typeface="Poppins Bold"/>
                </a:rPr>
                <a:t>WHAT IS RENEWABLE ENERGY?</a:t>
              </a:r>
            </a:p>
            <a:p>
              <a:pPr algn="l">
                <a:lnSpc>
                  <a:spcPts val="6600"/>
                </a:lnSpc>
              </a:pPr>
              <a:r>
                <a:rPr lang="en-US" sz="6000" b="1">
                  <a:solidFill>
                    <a:srgbClr val="000000"/>
                  </a:solidFill>
                  <a:latin typeface="Poppins Bold"/>
                  <a:ea typeface="Poppins Bold"/>
                  <a:cs typeface="Poppins Bold"/>
                  <a:sym typeface="Poppins Bold"/>
                </a:rPr>
                <a:t>DO YOU KNOW ANY EXAMPLES?</a:t>
              </a:r>
            </a:p>
            <a:p>
              <a:pPr algn="l">
                <a:lnSpc>
                  <a:spcPts val="6600"/>
                </a:lnSpc>
              </a:pPr>
              <a:r>
                <a:rPr lang="en-US" sz="6000" b="1">
                  <a:solidFill>
                    <a:srgbClr val="000000"/>
                  </a:solidFill>
                  <a:latin typeface="Poppins Bold"/>
                  <a:ea typeface="Poppins Bold"/>
                  <a:cs typeface="Poppins Bold"/>
                  <a:sym typeface="Poppins Bold"/>
                </a:rPr>
                <a:t>WHAT ARE THE POSITIVES/NEGATIVES?</a:t>
              </a:r>
            </a:p>
            <a:p>
              <a:pPr algn="l">
                <a:lnSpc>
                  <a:spcPts val="6600"/>
                </a:lnSpc>
              </a:pPr>
              <a:endParaRPr lang="en-US" sz="6000" b="1">
                <a:solidFill>
                  <a:srgbClr val="000000"/>
                </a:solidFill>
                <a:latin typeface="Poppins Bold"/>
                <a:ea typeface="Poppins Bold"/>
                <a:cs typeface="Poppins Bold"/>
                <a:sym typeface="Poppins Bold"/>
              </a:endParaRPr>
            </a:p>
          </p:txBody>
        </p:sp>
        <p:sp>
          <p:nvSpPr>
            <p:cNvPr id="6" name="TextBox 6"/>
            <p:cNvSpPr txBox="1"/>
            <p:nvPr/>
          </p:nvSpPr>
          <p:spPr>
            <a:xfrm>
              <a:off x="0" y="-9525"/>
              <a:ext cx="20356949" cy="4581525"/>
            </a:xfrm>
            <a:prstGeom prst="rect">
              <a:avLst/>
            </a:prstGeom>
          </p:spPr>
          <p:txBody>
            <a:bodyPr lIns="0" tIns="0" rIns="0" bIns="0" rtlCol="0" anchor="t">
              <a:spAutoFit/>
            </a:bodyPr>
            <a:lstStyle/>
            <a:p>
              <a:pPr algn="l">
                <a:lnSpc>
                  <a:spcPts val="6600"/>
                </a:lnSpc>
              </a:pPr>
              <a:r>
                <a:rPr lang="en-US" sz="6000" b="1">
                  <a:solidFill>
                    <a:srgbClr val="FFFFFF"/>
                  </a:solidFill>
                  <a:latin typeface="Poppins Bold"/>
                  <a:ea typeface="Poppins Bold"/>
                  <a:cs typeface="Poppins Bold"/>
                  <a:sym typeface="Poppins Bold"/>
                </a:rPr>
                <a:t>WHAT IS RENEWABLE ENERGY?</a:t>
              </a:r>
            </a:p>
            <a:p>
              <a:pPr algn="l">
                <a:lnSpc>
                  <a:spcPts val="6600"/>
                </a:lnSpc>
              </a:pPr>
              <a:r>
                <a:rPr lang="en-US" sz="6000" b="1">
                  <a:solidFill>
                    <a:srgbClr val="F4E819"/>
                  </a:solidFill>
                  <a:latin typeface="Poppins Bold"/>
                  <a:ea typeface="Poppins Bold"/>
                  <a:cs typeface="Poppins Bold"/>
                  <a:sym typeface="Poppins Bold"/>
                </a:rPr>
                <a:t>DO YOU KNOW ANY EXAMPLES?</a:t>
              </a:r>
            </a:p>
            <a:p>
              <a:pPr algn="l">
                <a:lnSpc>
                  <a:spcPts val="6600"/>
                </a:lnSpc>
              </a:pPr>
              <a:r>
                <a:rPr lang="en-US" sz="6000" b="1">
                  <a:solidFill>
                    <a:srgbClr val="F4E819"/>
                  </a:solidFill>
                  <a:latin typeface="Poppins Bold"/>
                  <a:ea typeface="Poppins Bold"/>
                  <a:cs typeface="Poppins Bold"/>
                  <a:sym typeface="Poppins Bold"/>
                </a:rPr>
                <a:t>WHAT ARE THE POSITIVES/NEGATIVES?</a:t>
              </a:r>
            </a:p>
            <a:p>
              <a:pPr algn="l">
                <a:lnSpc>
                  <a:spcPts val="6600"/>
                </a:lnSpc>
              </a:pPr>
              <a:endParaRPr lang="en-US" sz="6000" b="1">
                <a:solidFill>
                  <a:srgbClr val="F4E819"/>
                </a:solidFill>
                <a:latin typeface="Poppins Bold"/>
                <a:ea typeface="Poppins Bold"/>
                <a:cs typeface="Poppins Bold"/>
                <a:sym typeface="Poppins Bold"/>
              </a:endParaRPr>
            </a:p>
          </p:txBody>
        </p:sp>
      </p:grpSp>
      <p:sp>
        <p:nvSpPr>
          <p:cNvPr id="7" name="Freeform 7"/>
          <p:cNvSpPr/>
          <p:nvPr/>
        </p:nvSpPr>
        <p:spPr>
          <a:xfrm rot="3118105" flipV="1">
            <a:off x="15469158" y="6351522"/>
            <a:ext cx="1031715" cy="511989"/>
          </a:xfrm>
          <a:custGeom>
            <a:avLst/>
            <a:gdLst/>
            <a:ahLst/>
            <a:cxnLst/>
            <a:rect l="l" t="t" r="r" b="b"/>
            <a:pathLst>
              <a:path w="1031715" h="511989">
                <a:moveTo>
                  <a:pt x="0" y="511989"/>
                </a:moveTo>
                <a:lnTo>
                  <a:pt x="1031715" y="511989"/>
                </a:lnTo>
                <a:lnTo>
                  <a:pt x="1031715" y="0"/>
                </a:lnTo>
                <a:lnTo>
                  <a:pt x="0" y="0"/>
                </a:lnTo>
                <a:lnTo>
                  <a:pt x="0" y="511989"/>
                </a:lnTo>
                <a:close/>
              </a:path>
            </a:pathLst>
          </a:custGeom>
          <a:blipFill>
            <a:blip r:embed="rId4">
              <a:extLst>
                <a:ext uri="{96DAC541-7B7A-43D3-8B79-37D633B846F1}">
                  <asvg:svgBlip xmlns:asvg="http://schemas.microsoft.com/office/drawing/2016/SVG/main" r:embed="rId5"/>
                </a:ext>
              </a:extLst>
            </a:blip>
            <a:stretch>
              <a:fillRect/>
            </a:stretch>
          </a:blipFill>
        </p:spPr>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l="-1476" t="-44828" b="-37511"/>
            </a:stretch>
          </a:blipFill>
        </p:spPr>
      </p:sp>
      <p:sp>
        <p:nvSpPr>
          <p:cNvPr id="3" name="TextBox 3"/>
          <p:cNvSpPr txBox="1"/>
          <p:nvPr/>
        </p:nvSpPr>
        <p:spPr>
          <a:xfrm>
            <a:off x="7387057" y="2993265"/>
            <a:ext cx="8973624" cy="3155947"/>
          </a:xfrm>
          <a:prstGeom prst="rect">
            <a:avLst/>
          </a:prstGeom>
        </p:spPr>
        <p:txBody>
          <a:bodyPr lIns="0" tIns="0" rIns="0" bIns="0" rtlCol="0" anchor="t">
            <a:spAutoFit/>
          </a:bodyPr>
          <a:lstStyle/>
          <a:p>
            <a:pPr algn="l">
              <a:lnSpc>
                <a:spcPts val="7999"/>
              </a:lnSpc>
            </a:pPr>
            <a:r>
              <a:rPr lang="en-US" sz="7999" b="1">
                <a:solidFill>
                  <a:srgbClr val="000000"/>
                </a:solidFill>
                <a:latin typeface="Poppins Bold"/>
                <a:ea typeface="Poppins Bold"/>
                <a:cs typeface="Poppins Bold"/>
                <a:sym typeface="Poppins Bold"/>
              </a:rPr>
              <a:t>SOURCES OF </a:t>
            </a:r>
          </a:p>
          <a:p>
            <a:pPr algn="l">
              <a:lnSpc>
                <a:spcPts val="7999"/>
              </a:lnSpc>
            </a:pPr>
            <a:r>
              <a:rPr lang="en-US" sz="7999" b="1">
                <a:solidFill>
                  <a:srgbClr val="000000"/>
                </a:solidFill>
                <a:latin typeface="Poppins Bold"/>
                <a:ea typeface="Poppins Bold"/>
                <a:cs typeface="Poppins Bold"/>
                <a:sym typeface="Poppins Bold"/>
              </a:rPr>
              <a:t>RENEWABLE ENERGY </a:t>
            </a:r>
          </a:p>
        </p:txBody>
      </p:sp>
      <p:sp>
        <p:nvSpPr>
          <p:cNvPr id="4" name="TextBox 4"/>
          <p:cNvSpPr txBox="1"/>
          <p:nvPr/>
        </p:nvSpPr>
        <p:spPr>
          <a:xfrm>
            <a:off x="7387057" y="6553881"/>
            <a:ext cx="3950866" cy="1047751"/>
          </a:xfrm>
          <a:prstGeom prst="rect">
            <a:avLst/>
          </a:prstGeom>
        </p:spPr>
        <p:txBody>
          <a:bodyPr lIns="0" tIns="0" rIns="0" bIns="0" rtlCol="0" anchor="t">
            <a:spAutoFit/>
          </a:bodyPr>
          <a:lstStyle/>
          <a:p>
            <a:pPr algn="l">
              <a:lnSpc>
                <a:spcPts val="4199"/>
              </a:lnSpc>
              <a:spcBef>
                <a:spcPct val="0"/>
              </a:spcBef>
            </a:pPr>
            <a:r>
              <a:rPr lang="en-US" sz="2999" b="1">
                <a:solidFill>
                  <a:srgbClr val="000000"/>
                </a:solidFill>
                <a:latin typeface="Poppins Bold"/>
                <a:ea typeface="Poppins Bold"/>
                <a:cs typeface="Poppins Bold"/>
                <a:sym typeface="Poppins Bold"/>
              </a:rPr>
              <a:t>CAN BE REPLENISHED</a:t>
            </a:r>
          </a:p>
          <a:p>
            <a:pPr algn="l">
              <a:lnSpc>
                <a:spcPts val="4199"/>
              </a:lnSpc>
              <a:spcBef>
                <a:spcPct val="0"/>
              </a:spcBef>
            </a:pPr>
            <a:r>
              <a:rPr lang="en-US" sz="2999" b="1">
                <a:solidFill>
                  <a:srgbClr val="000000"/>
                </a:solidFill>
                <a:latin typeface="Poppins Bold"/>
                <a:ea typeface="Poppins Bold"/>
                <a:cs typeface="Poppins Bold"/>
                <a:sym typeface="Poppins Bold"/>
              </a:rPr>
              <a:t>WON’T RUN OUT</a:t>
            </a:r>
          </a:p>
        </p:txBody>
      </p:sp>
      <p:sp>
        <p:nvSpPr>
          <p:cNvPr id="5" name="Freeform 5"/>
          <p:cNvSpPr/>
          <p:nvPr/>
        </p:nvSpPr>
        <p:spPr>
          <a:xfrm>
            <a:off x="10330041" y="3318219"/>
            <a:ext cx="6646264" cy="6646264"/>
          </a:xfrm>
          <a:custGeom>
            <a:avLst/>
            <a:gdLst/>
            <a:ahLst/>
            <a:cxnLst/>
            <a:rect l="l" t="t" r="r" b="b"/>
            <a:pathLst>
              <a:path w="6646264" h="6646264">
                <a:moveTo>
                  <a:pt x="0" y="0"/>
                </a:moveTo>
                <a:lnTo>
                  <a:pt x="6646264" y="0"/>
                </a:lnTo>
                <a:lnTo>
                  <a:pt x="6646264" y="6646264"/>
                </a:lnTo>
                <a:lnTo>
                  <a:pt x="0" y="6646264"/>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6" name="Freeform 6">
            <a:hlinkClick r:id="rId6" tooltip="https://www.youtube.com/watch?v=T4xKThjcKaE&amp;t=7s"/>
          </p:cNvPr>
          <p:cNvSpPr/>
          <p:nvPr/>
        </p:nvSpPr>
        <p:spPr>
          <a:xfrm>
            <a:off x="2392186" y="3080745"/>
            <a:ext cx="4114800" cy="4114800"/>
          </a:xfrm>
          <a:custGeom>
            <a:avLst/>
            <a:gdLst/>
            <a:ahLst/>
            <a:cxnLst/>
            <a:rect l="l" t="t" r="r" b="b"/>
            <a:pathLst>
              <a:path w="4114800" h="4114800">
                <a:moveTo>
                  <a:pt x="0" y="0"/>
                </a:moveTo>
                <a:lnTo>
                  <a:pt x="4114800" y="0"/>
                </a:lnTo>
                <a:lnTo>
                  <a:pt x="4114800" y="4114800"/>
                </a:lnTo>
                <a:lnTo>
                  <a:pt x="0" y="411480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157847" y="1097016"/>
            <a:ext cx="14811760" cy="1716405"/>
          </a:xfrm>
          <a:prstGeom prst="rect">
            <a:avLst/>
          </a:prstGeom>
        </p:spPr>
        <p:txBody>
          <a:bodyPr lIns="0" tIns="0" rIns="0" bIns="0" rtlCol="0" anchor="t">
            <a:spAutoFit/>
          </a:bodyPr>
          <a:lstStyle/>
          <a:p>
            <a:pPr algn="l">
              <a:lnSpc>
                <a:spcPts val="6720"/>
              </a:lnSpc>
            </a:pPr>
            <a:r>
              <a:rPr lang="en-US" sz="4800" b="1">
                <a:solidFill>
                  <a:srgbClr val="000000"/>
                </a:solidFill>
                <a:latin typeface="Poppins"/>
                <a:ea typeface="Poppins Semi-Bold"/>
                <a:cs typeface="Poppins Semi-Bold"/>
                <a:sym typeface="Poppins Semi-Bold"/>
              </a:rPr>
              <a:t>How </a:t>
            </a:r>
            <a:r>
              <a:rPr lang="en-US" sz="4800" b="1">
                <a:latin typeface="Poppins"/>
                <a:ea typeface="Poppins Semi-Bold"/>
                <a:cs typeface="Poppins Semi-Bold"/>
                <a:sym typeface="Poppins Semi-Bold"/>
              </a:rPr>
              <a:t>do</a:t>
            </a:r>
            <a:r>
              <a:rPr lang="en-US" sz="4800" b="1">
                <a:solidFill>
                  <a:srgbClr val="000000"/>
                </a:solidFill>
                <a:latin typeface="Poppins"/>
                <a:ea typeface="Poppins Semi-Bold"/>
                <a:cs typeface="Poppins Semi-Bold"/>
                <a:sym typeface="Poppins Semi-Bold"/>
              </a:rPr>
              <a:t> you determine what form of renewable energy would work best in different locations?</a:t>
            </a:r>
            <a:endParaRPr lang="en-US" sz="4800" b="1">
              <a:solidFill>
                <a:srgbClr val="000000"/>
              </a:solidFill>
              <a:latin typeface="Poppins"/>
              <a:ea typeface="Poppins Semi-Bold"/>
              <a:cs typeface="Poppins Semi-Bold"/>
            </a:endParaRPr>
          </a:p>
        </p:txBody>
      </p:sp>
      <p:sp>
        <p:nvSpPr>
          <p:cNvPr id="3" name="Freeform 3"/>
          <p:cNvSpPr/>
          <p:nvPr/>
        </p:nvSpPr>
        <p:spPr>
          <a:xfrm>
            <a:off x="1202977" y="4291807"/>
            <a:ext cx="2873901" cy="3592376"/>
          </a:xfrm>
          <a:custGeom>
            <a:avLst/>
            <a:gdLst/>
            <a:ahLst/>
            <a:cxnLst/>
            <a:rect l="l" t="t" r="r" b="b"/>
            <a:pathLst>
              <a:path w="2873901" h="3592376">
                <a:moveTo>
                  <a:pt x="0" y="0"/>
                </a:moveTo>
                <a:lnTo>
                  <a:pt x="2873900" y="0"/>
                </a:lnTo>
                <a:lnTo>
                  <a:pt x="2873900" y="3592376"/>
                </a:lnTo>
                <a:lnTo>
                  <a:pt x="0" y="359237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4" name="Freeform 4"/>
          <p:cNvSpPr/>
          <p:nvPr/>
        </p:nvSpPr>
        <p:spPr>
          <a:xfrm>
            <a:off x="4457877" y="4092303"/>
            <a:ext cx="2759898" cy="3449873"/>
          </a:xfrm>
          <a:custGeom>
            <a:avLst/>
            <a:gdLst/>
            <a:ahLst/>
            <a:cxnLst/>
            <a:rect l="l" t="t" r="r" b="b"/>
            <a:pathLst>
              <a:path w="2759898" h="3449873">
                <a:moveTo>
                  <a:pt x="0" y="0"/>
                </a:moveTo>
                <a:lnTo>
                  <a:pt x="2759899" y="0"/>
                </a:lnTo>
                <a:lnTo>
                  <a:pt x="2759899" y="3449873"/>
                </a:lnTo>
                <a:lnTo>
                  <a:pt x="0" y="344987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5" name="Freeform 5"/>
          <p:cNvSpPr/>
          <p:nvPr/>
        </p:nvSpPr>
        <p:spPr>
          <a:xfrm>
            <a:off x="7741353" y="4412730"/>
            <a:ext cx="2754303" cy="3442878"/>
          </a:xfrm>
          <a:custGeom>
            <a:avLst/>
            <a:gdLst/>
            <a:ahLst/>
            <a:cxnLst/>
            <a:rect l="l" t="t" r="r" b="b"/>
            <a:pathLst>
              <a:path w="2754303" h="3442878">
                <a:moveTo>
                  <a:pt x="0" y="0"/>
                </a:moveTo>
                <a:lnTo>
                  <a:pt x="2754303" y="0"/>
                </a:lnTo>
                <a:lnTo>
                  <a:pt x="2754303" y="3442878"/>
                </a:lnTo>
                <a:lnTo>
                  <a:pt x="0" y="3442878"/>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sp>
      <p:sp>
        <p:nvSpPr>
          <p:cNvPr id="6" name="Freeform 6"/>
          <p:cNvSpPr/>
          <p:nvPr/>
        </p:nvSpPr>
        <p:spPr>
          <a:xfrm>
            <a:off x="14211123" y="4320382"/>
            <a:ext cx="2873901" cy="3592376"/>
          </a:xfrm>
          <a:custGeom>
            <a:avLst/>
            <a:gdLst/>
            <a:ahLst/>
            <a:cxnLst/>
            <a:rect l="l" t="t" r="r" b="b"/>
            <a:pathLst>
              <a:path w="2873901" h="3592376">
                <a:moveTo>
                  <a:pt x="0" y="0"/>
                </a:moveTo>
                <a:lnTo>
                  <a:pt x="2873900" y="0"/>
                </a:lnTo>
                <a:lnTo>
                  <a:pt x="2873900" y="3592376"/>
                </a:lnTo>
                <a:lnTo>
                  <a:pt x="0" y="3592376"/>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sp>
      <p:sp>
        <p:nvSpPr>
          <p:cNvPr id="7" name="Freeform 7"/>
          <p:cNvSpPr/>
          <p:nvPr/>
        </p:nvSpPr>
        <p:spPr>
          <a:xfrm>
            <a:off x="10838556" y="4092303"/>
            <a:ext cx="3003024" cy="3753780"/>
          </a:xfrm>
          <a:custGeom>
            <a:avLst/>
            <a:gdLst/>
            <a:ahLst/>
            <a:cxnLst/>
            <a:rect l="l" t="t" r="r" b="b"/>
            <a:pathLst>
              <a:path w="3003024" h="3753780">
                <a:moveTo>
                  <a:pt x="0" y="0"/>
                </a:moveTo>
                <a:lnTo>
                  <a:pt x="3003023" y="0"/>
                </a:lnTo>
                <a:lnTo>
                  <a:pt x="3003023" y="3753780"/>
                </a:lnTo>
                <a:lnTo>
                  <a:pt x="0" y="375378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sp>
      <p:sp>
        <p:nvSpPr>
          <p:cNvPr id="8" name="TextBox 8"/>
          <p:cNvSpPr txBox="1"/>
          <p:nvPr/>
        </p:nvSpPr>
        <p:spPr>
          <a:xfrm>
            <a:off x="1398031" y="7303158"/>
            <a:ext cx="2483793" cy="542925"/>
          </a:xfrm>
          <a:prstGeom prst="rect">
            <a:avLst/>
          </a:prstGeom>
        </p:spPr>
        <p:txBody>
          <a:bodyPr lIns="0" tIns="0" rIns="0" bIns="0" rtlCol="0" anchor="t">
            <a:spAutoFit/>
          </a:bodyPr>
          <a:lstStyle/>
          <a:p>
            <a:pPr algn="ctr">
              <a:lnSpc>
                <a:spcPts val="4200"/>
              </a:lnSpc>
            </a:pPr>
            <a:r>
              <a:rPr lang="en-US" sz="3000" b="1">
                <a:solidFill>
                  <a:srgbClr val="000000"/>
                </a:solidFill>
                <a:latin typeface="Poppins Bold"/>
                <a:ea typeface="Poppins Bold"/>
                <a:cs typeface="Poppins Bold"/>
                <a:sym typeface="Poppins Bold"/>
              </a:rPr>
              <a:t>Solar Energy</a:t>
            </a:r>
          </a:p>
        </p:txBody>
      </p:sp>
      <p:sp>
        <p:nvSpPr>
          <p:cNvPr id="9" name="TextBox 9"/>
          <p:cNvSpPr txBox="1"/>
          <p:nvPr/>
        </p:nvSpPr>
        <p:spPr>
          <a:xfrm>
            <a:off x="4712574" y="7303158"/>
            <a:ext cx="2364507" cy="1076325"/>
          </a:xfrm>
          <a:prstGeom prst="rect">
            <a:avLst/>
          </a:prstGeom>
        </p:spPr>
        <p:txBody>
          <a:bodyPr lIns="0" tIns="0" rIns="0" bIns="0" rtlCol="0" anchor="t">
            <a:spAutoFit/>
          </a:bodyPr>
          <a:lstStyle/>
          <a:p>
            <a:pPr algn="ctr">
              <a:lnSpc>
                <a:spcPts val="4200"/>
              </a:lnSpc>
            </a:pPr>
            <a:r>
              <a:rPr lang="en-US" sz="3000" b="1">
                <a:solidFill>
                  <a:srgbClr val="000000"/>
                </a:solidFill>
                <a:latin typeface="Poppins Bold"/>
                <a:ea typeface="Poppins Bold"/>
                <a:cs typeface="Poppins Bold"/>
                <a:sym typeface="Poppins Bold"/>
              </a:rPr>
              <a:t>Geothermal</a:t>
            </a:r>
          </a:p>
          <a:p>
            <a:pPr algn="ctr">
              <a:lnSpc>
                <a:spcPts val="4200"/>
              </a:lnSpc>
            </a:pPr>
            <a:r>
              <a:rPr lang="en-US" sz="3000" b="1">
                <a:solidFill>
                  <a:srgbClr val="000000"/>
                </a:solidFill>
                <a:latin typeface="Poppins Bold"/>
                <a:ea typeface="Poppins Bold"/>
                <a:cs typeface="Poppins Bold"/>
                <a:sym typeface="Poppins Bold"/>
              </a:rPr>
              <a:t>Power</a:t>
            </a:r>
          </a:p>
        </p:txBody>
      </p:sp>
      <p:sp>
        <p:nvSpPr>
          <p:cNvPr id="10" name="TextBox 10"/>
          <p:cNvSpPr txBox="1"/>
          <p:nvPr/>
        </p:nvSpPr>
        <p:spPr>
          <a:xfrm>
            <a:off x="8505444" y="7331733"/>
            <a:ext cx="1226121" cy="1076325"/>
          </a:xfrm>
          <a:prstGeom prst="rect">
            <a:avLst/>
          </a:prstGeom>
        </p:spPr>
        <p:txBody>
          <a:bodyPr lIns="0" tIns="0" rIns="0" bIns="0" rtlCol="0" anchor="t">
            <a:spAutoFit/>
          </a:bodyPr>
          <a:lstStyle/>
          <a:p>
            <a:pPr algn="ctr">
              <a:lnSpc>
                <a:spcPts val="4200"/>
              </a:lnSpc>
            </a:pPr>
            <a:r>
              <a:rPr lang="en-US" sz="3000" b="1">
                <a:solidFill>
                  <a:srgbClr val="000000"/>
                </a:solidFill>
                <a:latin typeface="Poppins Bold"/>
                <a:ea typeface="Poppins Bold"/>
                <a:cs typeface="Poppins Bold"/>
                <a:sym typeface="Poppins Bold"/>
              </a:rPr>
              <a:t>Hydro</a:t>
            </a:r>
          </a:p>
          <a:p>
            <a:pPr algn="ctr">
              <a:lnSpc>
                <a:spcPts val="4200"/>
              </a:lnSpc>
            </a:pPr>
            <a:r>
              <a:rPr lang="en-US" sz="3000" b="1">
                <a:solidFill>
                  <a:srgbClr val="000000"/>
                </a:solidFill>
                <a:latin typeface="Poppins Bold"/>
                <a:ea typeface="Poppins Bold"/>
                <a:cs typeface="Poppins Bold"/>
                <a:sym typeface="Poppins Bold"/>
              </a:rPr>
              <a:t>Power</a:t>
            </a:r>
          </a:p>
        </p:txBody>
      </p:sp>
      <p:sp>
        <p:nvSpPr>
          <p:cNvPr id="11" name="TextBox 11"/>
          <p:cNvSpPr txBox="1"/>
          <p:nvPr/>
        </p:nvSpPr>
        <p:spPr>
          <a:xfrm>
            <a:off x="11708523" y="7303158"/>
            <a:ext cx="1392213" cy="1076325"/>
          </a:xfrm>
          <a:prstGeom prst="rect">
            <a:avLst/>
          </a:prstGeom>
        </p:spPr>
        <p:txBody>
          <a:bodyPr lIns="0" tIns="0" rIns="0" bIns="0" rtlCol="0" anchor="t">
            <a:spAutoFit/>
          </a:bodyPr>
          <a:lstStyle/>
          <a:p>
            <a:pPr algn="ctr">
              <a:lnSpc>
                <a:spcPts val="4200"/>
              </a:lnSpc>
            </a:pPr>
            <a:r>
              <a:rPr lang="en-US" sz="3000" b="1">
                <a:solidFill>
                  <a:srgbClr val="000000"/>
                </a:solidFill>
                <a:latin typeface="Poppins Bold"/>
                <a:ea typeface="Poppins Bold"/>
                <a:cs typeface="Poppins Bold"/>
                <a:sym typeface="Poppins Bold"/>
              </a:rPr>
              <a:t>Wind</a:t>
            </a:r>
          </a:p>
          <a:p>
            <a:pPr algn="ctr">
              <a:lnSpc>
                <a:spcPts val="4200"/>
              </a:lnSpc>
            </a:pPr>
            <a:r>
              <a:rPr lang="en-US" sz="3000" b="1">
                <a:solidFill>
                  <a:srgbClr val="000000"/>
                </a:solidFill>
                <a:latin typeface="Poppins Bold"/>
                <a:ea typeface="Poppins Bold"/>
                <a:cs typeface="Poppins Bold"/>
                <a:sym typeface="Poppins Bold"/>
              </a:rPr>
              <a:t>Energy</a:t>
            </a:r>
          </a:p>
        </p:txBody>
      </p:sp>
      <p:sp>
        <p:nvSpPr>
          <p:cNvPr id="12" name="TextBox 12"/>
          <p:cNvSpPr txBox="1"/>
          <p:nvPr/>
        </p:nvSpPr>
        <p:spPr>
          <a:xfrm>
            <a:off x="14961492" y="7303158"/>
            <a:ext cx="1392213" cy="1076325"/>
          </a:xfrm>
          <a:prstGeom prst="rect">
            <a:avLst/>
          </a:prstGeom>
        </p:spPr>
        <p:txBody>
          <a:bodyPr lIns="0" tIns="0" rIns="0" bIns="0" rtlCol="0" anchor="t">
            <a:spAutoFit/>
          </a:bodyPr>
          <a:lstStyle/>
          <a:p>
            <a:pPr algn="ctr">
              <a:lnSpc>
                <a:spcPts val="4200"/>
              </a:lnSpc>
            </a:pPr>
            <a:r>
              <a:rPr lang="en-US" sz="3000" b="1">
                <a:solidFill>
                  <a:srgbClr val="000000"/>
                </a:solidFill>
                <a:latin typeface="Poppins Bold"/>
                <a:ea typeface="Poppins Bold"/>
                <a:cs typeface="Poppins Bold"/>
                <a:sym typeface="Poppins Bold"/>
              </a:rPr>
              <a:t>Ocean</a:t>
            </a:r>
          </a:p>
          <a:p>
            <a:pPr algn="ctr">
              <a:lnSpc>
                <a:spcPts val="4200"/>
              </a:lnSpc>
            </a:pPr>
            <a:r>
              <a:rPr lang="en-US" sz="3000" b="1">
                <a:solidFill>
                  <a:srgbClr val="000000"/>
                </a:solidFill>
                <a:latin typeface="Poppins Bold"/>
                <a:ea typeface="Poppins Bold"/>
                <a:cs typeface="Poppins Bold"/>
                <a:sym typeface="Poppins Bold"/>
              </a:rPr>
              <a:t>Energy</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l="-1476" t="-44828" b="-37511"/>
            </a:stretch>
          </a:blipFill>
        </p:spPr>
      </p:sp>
      <p:sp>
        <p:nvSpPr>
          <p:cNvPr id="3" name="Freeform 3"/>
          <p:cNvSpPr/>
          <p:nvPr/>
        </p:nvSpPr>
        <p:spPr>
          <a:xfrm>
            <a:off x="1283606" y="3783802"/>
            <a:ext cx="2873901" cy="3592376"/>
          </a:xfrm>
          <a:custGeom>
            <a:avLst/>
            <a:gdLst/>
            <a:ahLst/>
            <a:cxnLst/>
            <a:rect l="l" t="t" r="r" b="b"/>
            <a:pathLst>
              <a:path w="2873901" h="3592376">
                <a:moveTo>
                  <a:pt x="0" y="0"/>
                </a:moveTo>
                <a:lnTo>
                  <a:pt x="2873901" y="0"/>
                </a:lnTo>
                <a:lnTo>
                  <a:pt x="2873901" y="3592376"/>
                </a:lnTo>
                <a:lnTo>
                  <a:pt x="0" y="359237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4" name="Freeform 4"/>
          <p:cNvSpPr/>
          <p:nvPr/>
        </p:nvSpPr>
        <p:spPr>
          <a:xfrm>
            <a:off x="5457621" y="3584298"/>
            <a:ext cx="2759898" cy="3449873"/>
          </a:xfrm>
          <a:custGeom>
            <a:avLst/>
            <a:gdLst/>
            <a:ahLst/>
            <a:cxnLst/>
            <a:rect l="l" t="t" r="r" b="b"/>
            <a:pathLst>
              <a:path w="2759898" h="3449873">
                <a:moveTo>
                  <a:pt x="0" y="0"/>
                </a:moveTo>
                <a:lnTo>
                  <a:pt x="2759899" y="0"/>
                </a:lnTo>
                <a:lnTo>
                  <a:pt x="2759899" y="3449873"/>
                </a:lnTo>
                <a:lnTo>
                  <a:pt x="0" y="3449873"/>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5" name="Freeform 5"/>
          <p:cNvSpPr/>
          <p:nvPr/>
        </p:nvSpPr>
        <p:spPr>
          <a:xfrm>
            <a:off x="9866812" y="3839501"/>
            <a:ext cx="2754303" cy="3442878"/>
          </a:xfrm>
          <a:custGeom>
            <a:avLst/>
            <a:gdLst/>
            <a:ahLst/>
            <a:cxnLst/>
            <a:rect l="l" t="t" r="r" b="b"/>
            <a:pathLst>
              <a:path w="2754303" h="3442878">
                <a:moveTo>
                  <a:pt x="0" y="0"/>
                </a:moveTo>
                <a:lnTo>
                  <a:pt x="2754303" y="0"/>
                </a:lnTo>
                <a:lnTo>
                  <a:pt x="2754303" y="3442878"/>
                </a:lnTo>
                <a:lnTo>
                  <a:pt x="0" y="3442878"/>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sp>
      <p:sp>
        <p:nvSpPr>
          <p:cNvPr id="6" name="Freeform 6"/>
          <p:cNvSpPr/>
          <p:nvPr/>
        </p:nvSpPr>
        <p:spPr>
          <a:xfrm>
            <a:off x="13922122" y="3612873"/>
            <a:ext cx="3003024" cy="3753780"/>
          </a:xfrm>
          <a:custGeom>
            <a:avLst/>
            <a:gdLst/>
            <a:ahLst/>
            <a:cxnLst/>
            <a:rect l="l" t="t" r="r" b="b"/>
            <a:pathLst>
              <a:path w="3003024" h="3753780">
                <a:moveTo>
                  <a:pt x="0" y="0"/>
                </a:moveTo>
                <a:lnTo>
                  <a:pt x="3003024" y="0"/>
                </a:lnTo>
                <a:lnTo>
                  <a:pt x="3003024" y="3753780"/>
                </a:lnTo>
                <a:lnTo>
                  <a:pt x="0" y="3753780"/>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sp>
      <p:sp>
        <p:nvSpPr>
          <p:cNvPr id="7" name="TextBox 7"/>
          <p:cNvSpPr txBox="1"/>
          <p:nvPr/>
        </p:nvSpPr>
        <p:spPr>
          <a:xfrm>
            <a:off x="1478660" y="6795153"/>
            <a:ext cx="2483793" cy="542925"/>
          </a:xfrm>
          <a:prstGeom prst="rect">
            <a:avLst/>
          </a:prstGeom>
        </p:spPr>
        <p:txBody>
          <a:bodyPr lIns="0" tIns="0" rIns="0" bIns="0" rtlCol="0" anchor="t">
            <a:spAutoFit/>
          </a:bodyPr>
          <a:lstStyle/>
          <a:p>
            <a:pPr algn="ctr">
              <a:lnSpc>
                <a:spcPts val="4200"/>
              </a:lnSpc>
            </a:pPr>
            <a:r>
              <a:rPr lang="en-US" sz="3000" b="1">
                <a:solidFill>
                  <a:srgbClr val="000000"/>
                </a:solidFill>
                <a:latin typeface="Poppins Bold"/>
                <a:ea typeface="Poppins Bold"/>
                <a:cs typeface="Poppins Bold"/>
                <a:sym typeface="Poppins Bold"/>
              </a:rPr>
              <a:t>One</a:t>
            </a:r>
          </a:p>
        </p:txBody>
      </p:sp>
      <p:sp>
        <p:nvSpPr>
          <p:cNvPr id="8" name="TextBox 8"/>
          <p:cNvSpPr txBox="1"/>
          <p:nvPr/>
        </p:nvSpPr>
        <p:spPr>
          <a:xfrm>
            <a:off x="5712318" y="6795153"/>
            <a:ext cx="2364507" cy="542925"/>
          </a:xfrm>
          <a:prstGeom prst="rect">
            <a:avLst/>
          </a:prstGeom>
        </p:spPr>
        <p:txBody>
          <a:bodyPr lIns="0" tIns="0" rIns="0" bIns="0" rtlCol="0" anchor="t">
            <a:spAutoFit/>
          </a:bodyPr>
          <a:lstStyle/>
          <a:p>
            <a:pPr algn="ctr">
              <a:lnSpc>
                <a:spcPts val="4200"/>
              </a:lnSpc>
            </a:pPr>
            <a:r>
              <a:rPr lang="en-US" sz="3000" b="1">
                <a:solidFill>
                  <a:srgbClr val="000000"/>
                </a:solidFill>
                <a:latin typeface="Poppins Bold"/>
                <a:ea typeface="Poppins Bold"/>
                <a:cs typeface="Poppins Bold"/>
                <a:sym typeface="Poppins Bold"/>
              </a:rPr>
              <a:t>Two</a:t>
            </a:r>
          </a:p>
        </p:txBody>
      </p:sp>
      <p:sp>
        <p:nvSpPr>
          <p:cNvPr id="9" name="TextBox 9"/>
          <p:cNvSpPr txBox="1"/>
          <p:nvPr/>
        </p:nvSpPr>
        <p:spPr>
          <a:xfrm>
            <a:off x="10562962" y="6823728"/>
            <a:ext cx="1226121" cy="542925"/>
          </a:xfrm>
          <a:prstGeom prst="rect">
            <a:avLst/>
          </a:prstGeom>
        </p:spPr>
        <p:txBody>
          <a:bodyPr lIns="0" tIns="0" rIns="0" bIns="0" rtlCol="0" anchor="t">
            <a:spAutoFit/>
          </a:bodyPr>
          <a:lstStyle/>
          <a:p>
            <a:pPr algn="ctr">
              <a:lnSpc>
                <a:spcPts val="4200"/>
              </a:lnSpc>
            </a:pPr>
            <a:r>
              <a:rPr lang="en-US" sz="3000" b="1">
                <a:solidFill>
                  <a:srgbClr val="000000"/>
                </a:solidFill>
                <a:latin typeface="Poppins Bold"/>
                <a:ea typeface="Poppins Bold"/>
                <a:cs typeface="Poppins Bold"/>
                <a:sym typeface="Poppins Bold"/>
              </a:rPr>
              <a:t>Three</a:t>
            </a:r>
          </a:p>
        </p:txBody>
      </p:sp>
      <p:sp>
        <p:nvSpPr>
          <p:cNvPr id="10" name="TextBox 10"/>
          <p:cNvSpPr txBox="1"/>
          <p:nvPr/>
        </p:nvSpPr>
        <p:spPr>
          <a:xfrm>
            <a:off x="14650187" y="6823728"/>
            <a:ext cx="1392213" cy="542925"/>
          </a:xfrm>
          <a:prstGeom prst="rect">
            <a:avLst/>
          </a:prstGeom>
        </p:spPr>
        <p:txBody>
          <a:bodyPr lIns="0" tIns="0" rIns="0" bIns="0" rtlCol="0" anchor="t">
            <a:spAutoFit/>
          </a:bodyPr>
          <a:lstStyle/>
          <a:p>
            <a:pPr algn="ctr">
              <a:lnSpc>
                <a:spcPts val="4200"/>
              </a:lnSpc>
            </a:pPr>
            <a:r>
              <a:rPr lang="en-US" sz="3000" b="1">
                <a:solidFill>
                  <a:srgbClr val="000000"/>
                </a:solidFill>
                <a:latin typeface="Poppins Bold"/>
                <a:ea typeface="Poppins Bold"/>
                <a:cs typeface="Poppins Bold"/>
                <a:sym typeface="Poppins Bold"/>
              </a:rPr>
              <a:t>Four</a:t>
            </a:r>
          </a:p>
        </p:txBody>
      </p:sp>
      <p:sp>
        <p:nvSpPr>
          <p:cNvPr id="11" name="TextBox 11"/>
          <p:cNvSpPr txBox="1"/>
          <p:nvPr/>
        </p:nvSpPr>
        <p:spPr>
          <a:xfrm>
            <a:off x="1157847" y="953887"/>
            <a:ext cx="9901541" cy="2339976"/>
          </a:xfrm>
          <a:prstGeom prst="rect">
            <a:avLst/>
          </a:prstGeom>
        </p:spPr>
        <p:txBody>
          <a:bodyPr lIns="0" tIns="0" rIns="0" bIns="0" rtlCol="0" anchor="t">
            <a:spAutoFit/>
          </a:bodyPr>
          <a:lstStyle/>
          <a:p>
            <a:pPr algn="l">
              <a:lnSpc>
                <a:spcPts val="8800"/>
              </a:lnSpc>
            </a:pPr>
            <a:r>
              <a:rPr lang="en-US" sz="8000" b="1">
                <a:solidFill>
                  <a:srgbClr val="FFFFFF"/>
                </a:solidFill>
                <a:latin typeface="Poppins Bold"/>
                <a:ea typeface="Poppins Bold"/>
                <a:cs typeface="Poppins Bold"/>
                <a:sym typeface="Poppins Bold"/>
              </a:rPr>
              <a:t>So how does solar energy work?</a:t>
            </a:r>
          </a:p>
        </p:txBody>
      </p:sp>
      <p:sp>
        <p:nvSpPr>
          <p:cNvPr id="12" name="TextBox 12"/>
          <p:cNvSpPr txBox="1"/>
          <p:nvPr/>
        </p:nvSpPr>
        <p:spPr>
          <a:xfrm>
            <a:off x="895994" y="7557153"/>
            <a:ext cx="3649124" cy="1563370"/>
          </a:xfrm>
          <a:prstGeom prst="rect">
            <a:avLst/>
          </a:prstGeom>
        </p:spPr>
        <p:txBody>
          <a:bodyPr lIns="0" tIns="0" rIns="0" bIns="0" rtlCol="0" anchor="t">
            <a:spAutoFit/>
          </a:bodyPr>
          <a:lstStyle/>
          <a:p>
            <a:pPr algn="ctr">
              <a:lnSpc>
                <a:spcPts val="3079"/>
              </a:lnSpc>
            </a:pPr>
            <a:r>
              <a:rPr lang="en-US" sz="2199">
                <a:solidFill>
                  <a:srgbClr val="000000"/>
                </a:solidFill>
                <a:latin typeface="Poppins"/>
                <a:ea typeface="Poppins"/>
                <a:cs typeface="Poppins"/>
                <a:sym typeface="Poppins"/>
              </a:rPr>
              <a:t>Sunlight streams</a:t>
            </a:r>
          </a:p>
          <a:p>
            <a:pPr algn="ctr">
              <a:lnSpc>
                <a:spcPts val="3079"/>
              </a:lnSpc>
            </a:pPr>
            <a:r>
              <a:rPr lang="en-US" sz="2199">
                <a:solidFill>
                  <a:srgbClr val="000000"/>
                </a:solidFill>
                <a:latin typeface="Poppins"/>
                <a:ea typeface="Poppins"/>
                <a:cs typeface="Poppins"/>
                <a:sym typeface="Poppins"/>
              </a:rPr>
              <a:t>millions of tiny bits of energy called photons</a:t>
            </a:r>
          </a:p>
          <a:p>
            <a:pPr algn="ctr">
              <a:lnSpc>
                <a:spcPts val="3079"/>
              </a:lnSpc>
            </a:pPr>
            <a:endParaRPr lang="en-US" sz="2199">
              <a:solidFill>
                <a:srgbClr val="000000"/>
              </a:solidFill>
              <a:latin typeface="Poppins"/>
              <a:ea typeface="Poppins"/>
              <a:cs typeface="Poppins"/>
              <a:sym typeface="Poppins"/>
            </a:endParaRPr>
          </a:p>
        </p:txBody>
      </p:sp>
      <p:sp>
        <p:nvSpPr>
          <p:cNvPr id="13" name="TextBox 13"/>
          <p:cNvSpPr txBox="1"/>
          <p:nvPr/>
        </p:nvSpPr>
        <p:spPr>
          <a:xfrm>
            <a:off x="4947833" y="7557153"/>
            <a:ext cx="3779475" cy="2344420"/>
          </a:xfrm>
          <a:prstGeom prst="rect">
            <a:avLst/>
          </a:prstGeom>
        </p:spPr>
        <p:txBody>
          <a:bodyPr lIns="0" tIns="0" rIns="0" bIns="0" rtlCol="0" anchor="t">
            <a:spAutoFit/>
          </a:bodyPr>
          <a:lstStyle/>
          <a:p>
            <a:pPr algn="ctr">
              <a:lnSpc>
                <a:spcPts val="3079"/>
              </a:lnSpc>
            </a:pPr>
            <a:r>
              <a:rPr lang="en-US" sz="2199">
                <a:solidFill>
                  <a:srgbClr val="000000"/>
                </a:solidFill>
                <a:latin typeface="Poppins"/>
                <a:ea typeface="Poppins"/>
                <a:cs typeface="Poppins"/>
                <a:sym typeface="Poppins"/>
              </a:rPr>
              <a:t>When the sun rays </a:t>
            </a:r>
          </a:p>
          <a:p>
            <a:pPr algn="ctr">
              <a:lnSpc>
                <a:spcPts val="3079"/>
              </a:lnSpc>
            </a:pPr>
            <a:r>
              <a:rPr lang="en-US" sz="2199">
                <a:solidFill>
                  <a:srgbClr val="000000"/>
                </a:solidFill>
                <a:latin typeface="Poppins"/>
                <a:ea typeface="Poppins"/>
                <a:cs typeface="Poppins"/>
                <a:sym typeface="Poppins"/>
              </a:rPr>
              <a:t>hit the solar panel, the semiconducting</a:t>
            </a:r>
          </a:p>
          <a:p>
            <a:pPr algn="ctr">
              <a:lnSpc>
                <a:spcPts val="3079"/>
              </a:lnSpc>
            </a:pPr>
            <a:r>
              <a:rPr lang="en-US" sz="2199">
                <a:solidFill>
                  <a:srgbClr val="000000"/>
                </a:solidFill>
                <a:latin typeface="Poppins"/>
                <a:ea typeface="Poppins"/>
                <a:cs typeface="Poppins"/>
                <a:sym typeface="Poppins"/>
              </a:rPr>
              <a:t>material inside absorbs the photons</a:t>
            </a:r>
          </a:p>
          <a:p>
            <a:pPr algn="ctr">
              <a:lnSpc>
                <a:spcPts val="3079"/>
              </a:lnSpc>
            </a:pPr>
            <a:endParaRPr lang="en-US" sz="2199">
              <a:solidFill>
                <a:srgbClr val="000000"/>
              </a:solidFill>
              <a:latin typeface="Poppins"/>
              <a:ea typeface="Poppins"/>
              <a:cs typeface="Poppins"/>
              <a:sym typeface="Poppins"/>
            </a:endParaRPr>
          </a:p>
        </p:txBody>
      </p:sp>
      <p:sp>
        <p:nvSpPr>
          <p:cNvPr id="14" name="TextBox 14"/>
          <p:cNvSpPr txBox="1"/>
          <p:nvPr/>
        </p:nvSpPr>
        <p:spPr>
          <a:xfrm>
            <a:off x="9641708" y="7557153"/>
            <a:ext cx="3204511" cy="782320"/>
          </a:xfrm>
          <a:prstGeom prst="rect">
            <a:avLst/>
          </a:prstGeom>
        </p:spPr>
        <p:txBody>
          <a:bodyPr lIns="0" tIns="0" rIns="0" bIns="0" rtlCol="0" anchor="t">
            <a:spAutoFit/>
          </a:bodyPr>
          <a:lstStyle/>
          <a:p>
            <a:pPr algn="ctr">
              <a:lnSpc>
                <a:spcPts val="3079"/>
              </a:lnSpc>
            </a:pPr>
            <a:r>
              <a:rPr lang="en-US" sz="2199">
                <a:solidFill>
                  <a:srgbClr val="000000"/>
                </a:solidFill>
                <a:latin typeface="Poppins"/>
                <a:ea typeface="Poppins"/>
                <a:cs typeface="Poppins"/>
                <a:sym typeface="Poppins"/>
              </a:rPr>
              <a:t>All this energy</a:t>
            </a:r>
          </a:p>
          <a:p>
            <a:pPr algn="ctr">
              <a:lnSpc>
                <a:spcPts val="3079"/>
              </a:lnSpc>
            </a:pPr>
            <a:r>
              <a:rPr lang="en-US" sz="2199">
                <a:solidFill>
                  <a:srgbClr val="000000"/>
                </a:solidFill>
                <a:latin typeface="Poppins"/>
                <a:ea typeface="Poppins"/>
                <a:cs typeface="Poppins"/>
                <a:sym typeface="Poppins"/>
              </a:rPr>
              <a:t>charges the battery</a:t>
            </a:r>
          </a:p>
        </p:txBody>
      </p:sp>
      <p:sp>
        <p:nvSpPr>
          <p:cNvPr id="15" name="TextBox 15"/>
          <p:cNvSpPr txBox="1"/>
          <p:nvPr/>
        </p:nvSpPr>
        <p:spPr>
          <a:xfrm>
            <a:off x="13636794" y="7557153"/>
            <a:ext cx="3573679" cy="782320"/>
          </a:xfrm>
          <a:prstGeom prst="rect">
            <a:avLst/>
          </a:prstGeom>
        </p:spPr>
        <p:txBody>
          <a:bodyPr lIns="0" tIns="0" rIns="0" bIns="0" rtlCol="0" anchor="t">
            <a:spAutoFit/>
          </a:bodyPr>
          <a:lstStyle/>
          <a:p>
            <a:pPr algn="ctr">
              <a:lnSpc>
                <a:spcPts val="3079"/>
              </a:lnSpc>
            </a:pPr>
            <a:r>
              <a:rPr lang="en-US" sz="2199">
                <a:solidFill>
                  <a:srgbClr val="000000"/>
                </a:solidFill>
                <a:latin typeface="Poppins"/>
                <a:ea typeface="Poppins"/>
                <a:cs typeface="Poppins"/>
                <a:sym typeface="Poppins"/>
              </a:rPr>
              <a:t>The battery can then power the light</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l="-1476" t="-44828" b="-37511"/>
            </a:stretch>
          </a:blipFill>
        </p:spPr>
      </p:sp>
      <p:sp>
        <p:nvSpPr>
          <p:cNvPr id="3" name="TextBox 3"/>
          <p:cNvSpPr txBox="1"/>
          <p:nvPr/>
        </p:nvSpPr>
        <p:spPr>
          <a:xfrm>
            <a:off x="4193230" y="4525962"/>
            <a:ext cx="9901541" cy="1225551"/>
          </a:xfrm>
          <a:prstGeom prst="rect">
            <a:avLst/>
          </a:prstGeom>
        </p:spPr>
        <p:txBody>
          <a:bodyPr lIns="0" tIns="0" rIns="0" bIns="0" rtlCol="0" anchor="t">
            <a:spAutoFit/>
          </a:bodyPr>
          <a:lstStyle/>
          <a:p>
            <a:pPr algn="ctr">
              <a:lnSpc>
                <a:spcPts val="8800"/>
              </a:lnSpc>
            </a:pPr>
            <a:r>
              <a:rPr lang="en-US" sz="8000" b="1">
                <a:solidFill>
                  <a:srgbClr val="EEBB00"/>
                </a:solidFill>
                <a:latin typeface="Poppins Bold"/>
                <a:ea typeface="Poppins Bold"/>
                <a:cs typeface="Poppins Bold"/>
                <a:sym typeface="Poppins Bold"/>
              </a:rPr>
              <a:t>What is Poverty?</a:t>
            </a:r>
          </a:p>
        </p:txBody>
      </p:sp>
      <p:sp>
        <p:nvSpPr>
          <p:cNvPr id="4" name="Freeform 4"/>
          <p:cNvSpPr/>
          <p:nvPr/>
        </p:nvSpPr>
        <p:spPr>
          <a:xfrm>
            <a:off x="4630400" y="5684838"/>
            <a:ext cx="8623816" cy="743804"/>
          </a:xfrm>
          <a:custGeom>
            <a:avLst/>
            <a:gdLst/>
            <a:ahLst/>
            <a:cxnLst/>
            <a:rect l="l" t="t" r="r" b="b"/>
            <a:pathLst>
              <a:path w="8623816" h="743804">
                <a:moveTo>
                  <a:pt x="0" y="0"/>
                </a:moveTo>
                <a:lnTo>
                  <a:pt x="8623816" y="0"/>
                </a:lnTo>
                <a:lnTo>
                  <a:pt x="8623816" y="743804"/>
                </a:lnTo>
                <a:lnTo>
                  <a:pt x="0" y="743804"/>
                </a:lnTo>
                <a:lnTo>
                  <a:pt x="0" y="0"/>
                </a:lnTo>
                <a:close/>
              </a:path>
            </a:pathLst>
          </a:custGeom>
          <a:blipFill>
            <a:blip r:embed="rId4"/>
            <a:stretch>
              <a:fillRect/>
            </a:stretch>
          </a:blipFill>
        </p:spPr>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r="-1534"/>
            </a:stretch>
          </a:blipFill>
        </p:spPr>
      </p:sp>
      <p:sp>
        <p:nvSpPr>
          <p:cNvPr id="3" name="TextBox 3"/>
          <p:cNvSpPr txBox="1"/>
          <p:nvPr/>
        </p:nvSpPr>
        <p:spPr>
          <a:xfrm>
            <a:off x="1701219" y="1829028"/>
            <a:ext cx="3751225" cy="582930"/>
          </a:xfrm>
          <a:prstGeom prst="rect">
            <a:avLst/>
          </a:prstGeom>
        </p:spPr>
        <p:txBody>
          <a:bodyPr lIns="0" tIns="0" rIns="0" bIns="0" rtlCol="0" anchor="t">
            <a:spAutoFit/>
          </a:bodyPr>
          <a:lstStyle/>
          <a:p>
            <a:pPr marL="0" lvl="0" indent="0" algn="l">
              <a:lnSpc>
                <a:spcPts val="4800"/>
              </a:lnSpc>
              <a:spcBef>
                <a:spcPct val="0"/>
              </a:spcBef>
            </a:pPr>
            <a:r>
              <a:rPr lang="en-US" sz="3200" spc="64">
                <a:solidFill>
                  <a:srgbClr val="EEBB00"/>
                </a:solidFill>
                <a:latin typeface="Chromatica"/>
                <a:ea typeface="Chromatica"/>
                <a:cs typeface="Chromatica"/>
                <a:sym typeface="Chromatica"/>
              </a:rPr>
              <a:t>A GLOBAL CRISIS</a:t>
            </a:r>
          </a:p>
        </p:txBody>
      </p:sp>
      <p:sp>
        <p:nvSpPr>
          <p:cNvPr id="4" name="TextBox 4"/>
          <p:cNvSpPr txBox="1"/>
          <p:nvPr/>
        </p:nvSpPr>
        <p:spPr>
          <a:xfrm>
            <a:off x="1691694" y="2714193"/>
            <a:ext cx="4813707" cy="4568825"/>
          </a:xfrm>
          <a:prstGeom prst="rect">
            <a:avLst/>
          </a:prstGeom>
        </p:spPr>
        <p:txBody>
          <a:bodyPr lIns="0" tIns="0" rIns="0" bIns="0" rtlCol="0" anchor="t">
            <a:spAutoFit/>
          </a:bodyPr>
          <a:lstStyle/>
          <a:p>
            <a:pPr algn="l">
              <a:lnSpc>
                <a:spcPts val="8800"/>
              </a:lnSpc>
            </a:pPr>
            <a:r>
              <a:rPr lang="en-US" sz="8000" b="1">
                <a:solidFill>
                  <a:srgbClr val="FBFBFB"/>
                </a:solidFill>
                <a:latin typeface="Poppins Bold"/>
                <a:ea typeface="Poppins Bold"/>
                <a:cs typeface="Poppins Bold"/>
                <a:sym typeface="Poppins Bold"/>
              </a:rPr>
              <a:t>What is </a:t>
            </a:r>
          </a:p>
          <a:p>
            <a:pPr algn="l">
              <a:lnSpc>
                <a:spcPts val="8800"/>
              </a:lnSpc>
            </a:pPr>
            <a:r>
              <a:rPr lang="en-US" sz="8000" b="1">
                <a:solidFill>
                  <a:srgbClr val="FBFBFB"/>
                </a:solidFill>
                <a:latin typeface="Poppins Bold"/>
                <a:ea typeface="Poppins Bold"/>
                <a:cs typeface="Poppins Bold"/>
                <a:sym typeface="Poppins Bold"/>
              </a:rPr>
              <a:t>Extreme </a:t>
            </a:r>
          </a:p>
          <a:p>
            <a:pPr algn="l">
              <a:lnSpc>
                <a:spcPts val="8800"/>
              </a:lnSpc>
            </a:pPr>
            <a:r>
              <a:rPr lang="en-US" sz="8000" b="1">
                <a:solidFill>
                  <a:srgbClr val="FBFBFB"/>
                </a:solidFill>
                <a:latin typeface="Poppins Bold"/>
                <a:ea typeface="Poppins Bold"/>
                <a:cs typeface="Poppins Bold"/>
                <a:sym typeface="Poppins Bold"/>
              </a:rPr>
              <a:t>Energy </a:t>
            </a:r>
          </a:p>
          <a:p>
            <a:pPr algn="l">
              <a:lnSpc>
                <a:spcPts val="8800"/>
              </a:lnSpc>
            </a:pPr>
            <a:r>
              <a:rPr lang="en-US" sz="8000" b="1">
                <a:solidFill>
                  <a:srgbClr val="FBFBFB"/>
                </a:solidFill>
                <a:latin typeface="Poppins Bold"/>
                <a:ea typeface="Poppins Bold"/>
                <a:cs typeface="Poppins Bold"/>
                <a:sym typeface="Poppins Bold"/>
              </a:rPr>
              <a:t>Poverty?</a:t>
            </a:r>
          </a:p>
        </p:txBody>
      </p:sp>
      <p:sp>
        <p:nvSpPr>
          <p:cNvPr id="5" name="Freeform 5"/>
          <p:cNvSpPr/>
          <p:nvPr/>
        </p:nvSpPr>
        <p:spPr>
          <a:xfrm>
            <a:off x="1631805" y="7416368"/>
            <a:ext cx="4652971" cy="495275"/>
          </a:xfrm>
          <a:custGeom>
            <a:avLst/>
            <a:gdLst/>
            <a:ahLst/>
            <a:cxnLst/>
            <a:rect l="l" t="t" r="r" b="b"/>
            <a:pathLst>
              <a:path w="4652971" h="495275">
                <a:moveTo>
                  <a:pt x="0" y="0"/>
                </a:moveTo>
                <a:lnTo>
                  <a:pt x="4652971" y="0"/>
                </a:lnTo>
                <a:lnTo>
                  <a:pt x="4652971" y="495276"/>
                </a:lnTo>
                <a:lnTo>
                  <a:pt x="0" y="495276"/>
                </a:lnTo>
                <a:lnTo>
                  <a:pt x="0" y="0"/>
                </a:lnTo>
                <a:close/>
              </a:path>
            </a:pathLst>
          </a:custGeom>
          <a:blipFill>
            <a:blip r:embed="rId4"/>
            <a:stretch>
              <a:fillRect l="-9231" t="-379900" r="-2251" b="-327866"/>
            </a:stretch>
          </a:blipFill>
        </p:spPr>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849648F5DE83143B2F47DC0D4BCD956" ma:contentTypeVersion="15" ma:contentTypeDescription="Create a new document." ma:contentTypeScope="" ma:versionID="df701514650cbbf663f0a6679c14e7d9">
  <xsd:schema xmlns:xsd="http://www.w3.org/2001/XMLSchema" xmlns:xs="http://www.w3.org/2001/XMLSchema" xmlns:p="http://schemas.microsoft.com/office/2006/metadata/properties" xmlns:ns2="ee009e9b-e4b1-458e-a5d6-45cbf7d0c307" xmlns:ns3="1117c65d-5472-49e6-b0c6-12485e7591de" targetNamespace="http://schemas.microsoft.com/office/2006/metadata/properties" ma:root="true" ma:fieldsID="e800d00162f0677a6cc88d54cbbdb083" ns2:_="" ns3:_="">
    <xsd:import namespace="ee009e9b-e4b1-458e-a5d6-45cbf7d0c307"/>
    <xsd:import namespace="1117c65d-5472-49e6-b0c6-12485e7591de"/>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lcf76f155ced4ddcb4097134ff3c332f" minOccurs="0"/>
                <xsd:element ref="ns3:TaxCatchAll" minOccurs="0"/>
                <xsd:element ref="ns2:MediaServiceGenerationTime" minOccurs="0"/>
                <xsd:element ref="ns2:MediaServiceEventHashCode" minOccurs="0"/>
                <xsd:element ref="ns2:MediaServiceOCR" minOccurs="0"/>
                <xsd:element ref="ns3:SharedWithUsers" minOccurs="0"/>
                <xsd:element ref="ns3:SharedWithDetails" minOccurs="0"/>
                <xsd:element ref="ns2:MediaServiceLoca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e009e9b-e4b1-458e-a5d6-45cbf7d0c30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ca341c08-4fe4-4047-8ac7-9ab3912d74d1" ma:termSetId="09814cd3-568e-fe90-9814-8d621ff8fb84" ma:anchorId="fba54fb3-c3e1-fe81-a776-ca4b69148c4d" ma:open="true" ma:isKeyword="false">
      <xsd:complexType>
        <xsd:sequence>
          <xsd:element ref="pc:Terms" minOccurs="0" maxOccurs="1"/>
        </xsd:sequence>
      </xsd:complex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20" nillable="true" ma:displayName="Location" ma:indexed="true" ma:internalName="MediaServiceLocation" ma:readOnly="true">
      <xsd:simpleType>
        <xsd:restriction base="dms:Text"/>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117c65d-5472-49e6-b0c6-12485e7591de"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185ee1fd-8888-4dad-bc68-26150f7f92d2}" ma:internalName="TaxCatchAll" ma:showField="CatchAllData" ma:web="1117c65d-5472-49e6-b0c6-12485e7591de">
      <xsd:complexType>
        <xsd:complexContent>
          <xsd:extension base="dms:MultiChoiceLookup">
            <xsd:sequence>
              <xsd:element name="Value" type="dms:Lookup" maxOccurs="unbounded" minOccurs="0" nillable="true"/>
            </xsd:sequence>
          </xsd:extension>
        </xsd:complexContent>
      </xsd:complexType>
    </xsd:element>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ee009e9b-e4b1-458e-a5d6-45cbf7d0c307">
      <Terms xmlns="http://schemas.microsoft.com/office/infopath/2007/PartnerControls"/>
    </lcf76f155ced4ddcb4097134ff3c332f>
    <TaxCatchAll xmlns="1117c65d-5472-49e6-b0c6-12485e7591de" xsi:nil="true"/>
  </documentManagement>
</p:properties>
</file>

<file path=customXml/itemProps1.xml><?xml version="1.0" encoding="utf-8"?>
<ds:datastoreItem xmlns:ds="http://schemas.openxmlformats.org/officeDocument/2006/customXml" ds:itemID="{638A0A71-C70B-4A1A-BB6B-EAFB6AEF22B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e009e9b-e4b1-458e-a5d6-45cbf7d0c307"/>
    <ds:schemaRef ds:uri="1117c65d-5472-49e6-b0c6-12485e7591d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AA21476-3077-4012-9D6C-36818B7A86BB}">
  <ds:schemaRefs>
    <ds:schemaRef ds:uri="http://schemas.microsoft.com/sharepoint/v3/contenttype/forms"/>
  </ds:schemaRefs>
</ds:datastoreItem>
</file>

<file path=customXml/itemProps3.xml><?xml version="1.0" encoding="utf-8"?>
<ds:datastoreItem xmlns:ds="http://schemas.openxmlformats.org/officeDocument/2006/customXml" ds:itemID="{BC304FEF-ADD0-4C76-B1E3-E73C8CA57FCA}">
  <ds:schemaRefs>
    <ds:schemaRef ds:uri="http://schemas.microsoft.com/office/2006/metadata/properties"/>
    <ds:schemaRef ds:uri="http://schemas.microsoft.com/office/infopath/2007/PartnerControls"/>
    <ds:schemaRef ds:uri="ee009e9b-e4b1-458e-a5d6-45cbf7d0c307"/>
    <ds:schemaRef ds:uri="1117c65d-5472-49e6-b0c6-12485e7591de"/>
  </ds:schemaRefs>
</ds:datastoreItem>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Custom</PresentationFormat>
  <Paragraphs>0</Paragraphs>
  <Slides>17</Slides>
  <Notes>15</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SolarBuddy STEM Deck 170325</dc:title>
  <cp:revision>15</cp:revision>
  <dcterms:created xsi:type="dcterms:W3CDTF">2006-08-16T00:00:00Z</dcterms:created>
  <dcterms:modified xsi:type="dcterms:W3CDTF">2025-03-26T00:22:14Z</dcterms:modified>
  <dc:identifier>DAFieTGjBfE</dc:identifie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0x0101002849648F5DE83143B2F47DC0D4BCD956</vt:lpwstr>
  </property>
  <property fmtid="{D5CDD505-2E9C-101B-9397-08002B2CF9AE}" pid="3" name="MediaServiceImageTags">
    <vt:lpwstr/>
  </property>
</Properties>
</file>